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diagrams/layout1.xml" ContentType="application/vnd.openxmlformats-officedocument.drawingml.diagramLayout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9"/>
  </p:notes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1" r:id="rId14"/>
    <p:sldId id="282" r:id="rId15"/>
    <p:sldId id="279" r:id="rId16"/>
    <p:sldId id="321" r:id="rId17"/>
    <p:sldId id="283" r:id="rId18"/>
    <p:sldId id="284" r:id="rId19"/>
    <p:sldId id="292" r:id="rId20"/>
    <p:sldId id="287" r:id="rId21"/>
    <p:sldId id="288" r:id="rId22"/>
    <p:sldId id="289" r:id="rId23"/>
    <p:sldId id="290" r:id="rId24"/>
    <p:sldId id="291" r:id="rId25"/>
    <p:sldId id="293" r:id="rId26"/>
    <p:sldId id="296" r:id="rId27"/>
    <p:sldId id="298" r:id="rId28"/>
    <p:sldId id="300" r:id="rId29"/>
    <p:sldId id="301" r:id="rId30"/>
    <p:sldId id="302" r:id="rId31"/>
    <p:sldId id="303" r:id="rId32"/>
    <p:sldId id="304" r:id="rId33"/>
    <p:sldId id="306" r:id="rId34"/>
    <p:sldId id="308" r:id="rId35"/>
    <p:sldId id="307" r:id="rId36"/>
    <p:sldId id="309" r:id="rId37"/>
    <p:sldId id="310" r:id="rId38"/>
    <p:sldId id="323" r:id="rId39"/>
    <p:sldId id="305" r:id="rId40"/>
    <p:sldId id="312" r:id="rId41"/>
    <p:sldId id="313" r:id="rId42"/>
    <p:sldId id="314" r:id="rId43"/>
    <p:sldId id="315" r:id="rId44"/>
    <p:sldId id="316" r:id="rId45"/>
    <p:sldId id="318" r:id="rId46"/>
    <p:sldId id="319" r:id="rId47"/>
    <p:sldId id="322" r:id="rId48"/>
  </p:sldIdLst>
  <p:sldSz cx="9144000" cy="6858000" type="screen4x3"/>
  <p:notesSz cx="6858000" cy="9144000"/>
  <p:embeddedFontLs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CMMIB10" pitchFamily="34" charset="0"/>
      <p:regular r:id="rId54"/>
    </p:embeddedFont>
    <p:embeddedFont>
      <p:font typeface="CMBSY10" pitchFamily="34" charset="0"/>
      <p:regular r:id="rId55"/>
    </p:embeddedFont>
    <p:embeddedFont>
      <p:font typeface="CMBX12" pitchFamily="34" charset="0"/>
      <p:regular r:id="rId56"/>
    </p:embeddedFont>
    <p:embeddedFont>
      <p:font typeface="cmbsy9" pitchFamily="34" charset="0"/>
      <p:regular r:id="rId57"/>
    </p:embeddedFont>
    <p:embeddedFont>
      <p:font typeface="cmbx10" pitchFamily="34" charset="0"/>
      <p:regular r:id="rId58"/>
    </p:embeddedFont>
    <p:embeddedFont>
      <p:font typeface="cmsy10" pitchFamily="34" charset="0"/>
      <p:regular r:id="rId59"/>
    </p:embeddedFont>
    <p:embeddedFont>
      <p:font typeface="cmbxti10" pitchFamily="34" charset="0"/>
      <p:regular r:id="rId60"/>
    </p:embeddedFont>
    <p:embeddedFont>
      <p:font typeface="cmmi10" pitchFamily="34" charset="0"/>
      <p:regular r:id="rId61"/>
    </p:embeddedFont>
    <p:embeddedFont>
      <p:font typeface="msbm10" pitchFamily="34" charset="0"/>
      <p:regular r:id="rId62"/>
    </p:embeddedFont>
    <p:embeddedFont>
      <p:font typeface="Colonna MT" charset="0"/>
      <p:regular r:id="rId63"/>
    </p:embeddedFont>
    <p:embeddedFont>
      <p:font typeface="Castellar" charset="0"/>
      <p:regular r:id="rId64"/>
    </p:embeddedFont>
    <p:embeddedFont>
      <p:font typeface="AngsanaUPC" pitchFamily="18" charset="-34"/>
      <p:regular r:id="rId65"/>
      <p:bold r:id="rId66"/>
      <p:italic r:id="rId67"/>
      <p:boldItalic r:id="rId68"/>
    </p:embeddedFont>
  </p:embeddedFontLst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6F6F6"/>
    <a:srgbClr val="782C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6" autoAdjust="0"/>
    <p:restoredTop sz="94660"/>
  </p:normalViewPr>
  <p:slideViewPr>
    <p:cSldViewPr>
      <p:cViewPr varScale="1">
        <p:scale>
          <a:sx n="69" d="100"/>
          <a:sy n="69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D8555-F487-4E6C-B2D7-FE5DFDD4D5D2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519F42-A138-4887-9ADC-713C56F7E599}">
      <dgm:prSet custT="1"/>
      <dgm:spPr/>
      <dgm:t>
        <a:bodyPr/>
        <a:lstStyle/>
        <a:p>
          <a:pPr rtl="0"/>
          <a:r>
            <a:rPr lang="en-US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Baez-Dolan</a:t>
          </a:r>
        </a:p>
        <a:p>
          <a:pPr rtl="0"/>
          <a:r>
            <a:rPr lang="en-US" sz="19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Adv. Math. 1998</a:t>
          </a:r>
          <a:endParaRPr lang="ja-JP" sz="19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C51D3F3-D61D-4425-87C2-7A6E07D4E332}" type="parTrans" cxnId="{956A794E-D07A-413A-91E1-9F5AF1F4A8B9}">
      <dgm:prSet/>
      <dgm:spPr/>
      <dgm:t>
        <a:bodyPr/>
        <a:lstStyle/>
        <a:p>
          <a:endParaRPr lang="en-US"/>
        </a:p>
      </dgm:t>
    </dgm:pt>
    <dgm:pt modelId="{9E86F59D-5B96-4D57-9ECB-85485E0B7CCC}" type="sibTrans" cxnId="{956A794E-D07A-413A-91E1-9F5AF1F4A8B9}">
      <dgm:prSet/>
      <dgm:spPr/>
      <dgm:t>
        <a:bodyPr/>
        <a:lstStyle/>
        <a:p>
          <a:endParaRPr lang="en-US"/>
        </a:p>
      </dgm:t>
    </dgm:pt>
    <dgm:pt modelId="{6CE4F44C-C1A7-48C1-8346-B501D92752AF}">
      <dgm:prSet/>
      <dgm:spPr/>
      <dgm:t>
        <a:bodyPr/>
        <a:lstStyle/>
        <a:p>
          <a:pPr rtl="0"/>
          <a:r>
            <a:rPr lang="en-US" dirty="0" smtClean="0"/>
            <a:t>formalization for alg. str. as </a:t>
          </a:r>
          <a:r>
            <a:rPr lang="en-US" b="1" dirty="0" err="1" smtClean="0"/>
            <a:t>opetopes</a:t>
          </a:r>
          <a:endParaRPr lang="en-US" b="1" dirty="0"/>
        </a:p>
      </dgm:t>
    </dgm:pt>
    <dgm:pt modelId="{CE336567-D964-4804-8A5A-E9218976BE0A}" type="parTrans" cxnId="{75C5511D-3394-46B9-B85A-24B54D9511EE}">
      <dgm:prSet/>
      <dgm:spPr/>
      <dgm:t>
        <a:bodyPr/>
        <a:lstStyle/>
        <a:p>
          <a:endParaRPr lang="en-US"/>
        </a:p>
      </dgm:t>
    </dgm:pt>
    <dgm:pt modelId="{D938EDC2-0073-462D-9FD0-01B82B7A428A}" type="sibTrans" cxnId="{75C5511D-3394-46B9-B85A-24B54D9511EE}">
      <dgm:prSet/>
      <dgm:spPr/>
      <dgm:t>
        <a:bodyPr/>
        <a:lstStyle/>
        <a:p>
          <a:endParaRPr lang="en-US"/>
        </a:p>
      </dgm:t>
    </dgm:pt>
    <dgm:pt modelId="{89459689-0C34-4220-B08C-D14C227402AF}">
      <dgm:prSet custT="1"/>
      <dgm:spPr/>
      <dgm:t>
        <a:bodyPr/>
        <a:lstStyle/>
        <a:p>
          <a:pPr rtl="0"/>
          <a:r>
            <a:rPr lang="en-US" sz="1600" b="1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Hasuo</a:t>
          </a:r>
          <a:r>
            <a:rPr lang="en-US" sz="16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-Jacobs-</a:t>
          </a:r>
          <a:r>
            <a:rPr lang="en-US" sz="1600" b="1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Sokolova</a:t>
          </a:r>
          <a:endParaRPr lang="en-US" sz="1600" b="1" cap="none" spc="50" dirty="0" smtClean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  <a:p>
          <a:pPr rtl="0"/>
          <a:r>
            <a:rPr lang="en-US" sz="1700" b="1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FoSSaCS</a:t>
          </a:r>
          <a:r>
            <a:rPr lang="en-US" sz="17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2008</a:t>
          </a:r>
          <a:endParaRPr lang="ja-JP" sz="17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69CA70A6-5C57-4650-868A-E3DD0B61D84A}" type="parTrans" cxnId="{76B8043A-55E7-4547-A2F2-04FD492AA945}">
      <dgm:prSet/>
      <dgm:spPr/>
      <dgm:t>
        <a:bodyPr/>
        <a:lstStyle/>
        <a:p>
          <a:endParaRPr lang="en-US"/>
        </a:p>
      </dgm:t>
    </dgm:pt>
    <dgm:pt modelId="{DAF8B02D-347E-4A65-9063-96A693956059}" type="sibTrans" cxnId="{76B8043A-55E7-4547-A2F2-04FD492AA945}">
      <dgm:prSet/>
      <dgm:spPr/>
      <dgm:t>
        <a:bodyPr/>
        <a:lstStyle/>
        <a:p>
          <a:endParaRPr lang="en-US"/>
        </a:p>
      </dgm:t>
    </dgm:pt>
    <dgm:pt modelId="{41F3CD23-7127-48D6-AFFE-E208B3C23CAD}">
      <dgm:prSet/>
      <dgm:spPr/>
      <dgm:t>
        <a:bodyPr/>
        <a:lstStyle/>
        <a:p>
          <a:pPr rtl="0"/>
          <a:r>
            <a:rPr lang="en-US" dirty="0" smtClean="0"/>
            <a:t>formalization for alg. str. as </a:t>
          </a:r>
          <a:r>
            <a:rPr lang="en-US" b="1" dirty="0" err="1" smtClean="0"/>
            <a:t>Lawvere</a:t>
          </a:r>
          <a:r>
            <a:rPr lang="en-US" b="1" dirty="0" smtClean="0"/>
            <a:t> theories</a:t>
          </a:r>
          <a:endParaRPr lang="ja-JP" b="1" dirty="0"/>
        </a:p>
      </dgm:t>
    </dgm:pt>
    <dgm:pt modelId="{F89FBBD0-5B25-49C3-9D54-4272374F7A06}" type="parTrans" cxnId="{33F7E4D0-9DE0-4339-B249-46E1F7C796D0}">
      <dgm:prSet/>
      <dgm:spPr/>
      <dgm:t>
        <a:bodyPr/>
        <a:lstStyle/>
        <a:p>
          <a:endParaRPr lang="en-US"/>
        </a:p>
      </dgm:t>
    </dgm:pt>
    <dgm:pt modelId="{4224513C-A724-4EE3-BC08-53A0ED4AF844}" type="sibTrans" cxnId="{33F7E4D0-9DE0-4339-B249-46E1F7C796D0}">
      <dgm:prSet/>
      <dgm:spPr/>
      <dgm:t>
        <a:bodyPr/>
        <a:lstStyle/>
        <a:p>
          <a:endParaRPr lang="en-US"/>
        </a:p>
      </dgm:t>
    </dgm:pt>
    <dgm:pt modelId="{5A32FA7D-D041-4F57-8916-C6113BE0505C}">
      <dgm:prSet/>
      <dgm:spPr/>
      <dgm:t>
        <a:bodyPr/>
        <a:lstStyle/>
        <a:p>
          <a:pPr rtl="0"/>
          <a:r>
            <a:rPr lang="en-US" dirty="0" smtClean="0"/>
            <a:t>example: parallel composition of </a:t>
          </a:r>
          <a:r>
            <a:rPr lang="en-US" dirty="0" err="1" smtClean="0"/>
            <a:t>coalgebras</a:t>
          </a:r>
          <a:endParaRPr lang="en-US" dirty="0"/>
        </a:p>
      </dgm:t>
    </dgm:pt>
    <dgm:pt modelId="{E26FE7DA-5AEE-4120-9161-89119A6A46F8}" type="parTrans" cxnId="{4A5F43AD-01E7-4597-A2EC-1644320A7BC1}">
      <dgm:prSet/>
      <dgm:spPr/>
      <dgm:t>
        <a:bodyPr/>
        <a:lstStyle/>
        <a:p>
          <a:endParaRPr lang="en-US"/>
        </a:p>
      </dgm:t>
    </dgm:pt>
    <dgm:pt modelId="{908D97C0-64FD-4B05-8FF2-1794D1831E21}" type="sibTrans" cxnId="{4A5F43AD-01E7-4597-A2EC-1644320A7BC1}">
      <dgm:prSet/>
      <dgm:spPr/>
      <dgm:t>
        <a:bodyPr/>
        <a:lstStyle/>
        <a:p>
          <a:endParaRPr lang="en-US"/>
        </a:p>
      </dgm:t>
    </dgm:pt>
    <dgm:pt modelId="{FDB60331-01EF-4617-A317-9E35E78DC225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Current work</a:t>
          </a:r>
        </a:p>
        <a:p>
          <a:pPr rtl="0"/>
          <a:r>
            <a:rPr lang="en-US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what’s new?</a:t>
          </a:r>
          <a:endParaRPr lang="ja-JP" sz="20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FFFF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F6A9C4A-ACF6-4766-B31B-14F9046C7C3E}" type="parTrans" cxnId="{089D920C-581E-4F53-A246-88B11BCAC9BE}">
      <dgm:prSet/>
      <dgm:spPr/>
      <dgm:t>
        <a:bodyPr/>
        <a:lstStyle/>
        <a:p>
          <a:endParaRPr lang="en-US"/>
        </a:p>
      </dgm:t>
    </dgm:pt>
    <dgm:pt modelId="{53A7B563-679C-4A23-8BC2-28A006243A71}" type="sibTrans" cxnId="{089D920C-581E-4F53-A246-88B11BCAC9BE}">
      <dgm:prSet/>
      <dgm:spPr/>
      <dgm:t>
        <a:bodyPr/>
        <a:lstStyle/>
        <a:p>
          <a:endParaRPr lang="en-US"/>
        </a:p>
      </dgm:t>
    </dgm:pt>
    <dgm:pt modelId="{41DBE96C-EC4A-43A7-89C5-C559032AA3F4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many-sorted    </a:t>
          </a:r>
          <a:r>
            <a:rPr lang="en-US" dirty="0" smtClean="0">
              <a:sym typeface="Wingdings"/>
            </a:rPr>
            <a:t></a:t>
          </a:r>
          <a:r>
            <a:rPr lang="en-US" dirty="0" smtClean="0"/>
            <a:t>  components (varying I/O types)</a:t>
          </a:r>
          <a:endParaRPr lang="ja-JP" dirty="0"/>
        </a:p>
      </dgm:t>
    </dgm:pt>
    <dgm:pt modelId="{4D8A00C3-566C-461A-8FF3-CB26D8541EDE}" type="parTrans" cxnId="{9C6CFEF4-FF0D-4D59-9CD7-9E392FC6633D}">
      <dgm:prSet/>
      <dgm:spPr/>
      <dgm:t>
        <a:bodyPr/>
        <a:lstStyle/>
        <a:p>
          <a:endParaRPr lang="en-US"/>
        </a:p>
      </dgm:t>
    </dgm:pt>
    <dgm:pt modelId="{D1B23D49-E51F-4928-BA67-00B6E61A8F8A}" type="sibTrans" cxnId="{9C6CFEF4-FF0D-4D59-9CD7-9E392FC6633D}">
      <dgm:prSet/>
      <dgm:spPr/>
      <dgm:t>
        <a:bodyPr/>
        <a:lstStyle/>
        <a:p>
          <a:endParaRPr lang="en-US"/>
        </a:p>
      </dgm:t>
    </dgm:pt>
    <dgm:pt modelId="{23F1C19A-C8AB-4D2F-AD72-BD7E8C82B7F4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pseudo algebraic structure</a:t>
          </a:r>
          <a:endParaRPr lang="ja-JP" dirty="0"/>
        </a:p>
      </dgm:t>
    </dgm:pt>
    <dgm:pt modelId="{74A3C758-A8C8-4FAB-A555-4475AC83A0A3}" type="parTrans" cxnId="{FD38E22F-67AE-4F37-BFA1-6F743BFDCCD3}">
      <dgm:prSet/>
      <dgm:spPr/>
      <dgm:t>
        <a:bodyPr/>
        <a:lstStyle/>
        <a:p>
          <a:endParaRPr lang="en-US"/>
        </a:p>
      </dgm:t>
    </dgm:pt>
    <dgm:pt modelId="{D33DA6BB-B7C6-4023-A82F-96C7ED7FAEC2}" type="sibTrans" cxnId="{FD38E22F-67AE-4F37-BFA1-6F743BFDCCD3}">
      <dgm:prSet/>
      <dgm:spPr/>
      <dgm:t>
        <a:bodyPr/>
        <a:lstStyle/>
        <a:p>
          <a:endParaRPr lang="en-US"/>
        </a:p>
      </dgm:t>
    </dgm:pt>
    <dgm:pt modelId="{3514C993-5EA2-42D6-B018-645E6C5922A0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sz="2000" b="1" cap="none" spc="50" dirty="0" err="1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Hasuo</a:t>
          </a:r>
          <a:r>
            <a:rPr lang="en-US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2009, preprint</a:t>
          </a:r>
          <a:endParaRPr lang="ja-JP" sz="20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903BBDDC-39F4-408E-9DD6-E902EAFF523B}" type="parTrans" cxnId="{27AEECD6-4458-4184-AE1B-3F2E03EAC663}">
      <dgm:prSet/>
      <dgm:spPr/>
      <dgm:t>
        <a:bodyPr/>
        <a:lstStyle/>
        <a:p>
          <a:endParaRPr lang="en-US"/>
        </a:p>
      </dgm:t>
    </dgm:pt>
    <dgm:pt modelId="{55C209AA-C1B3-4E57-B813-19101E4013E2}" type="sibTrans" cxnId="{27AEECD6-4458-4184-AE1B-3F2E03EAC663}">
      <dgm:prSet/>
      <dgm:spPr/>
      <dgm:t>
        <a:bodyPr/>
        <a:lstStyle/>
        <a:p>
          <a:endParaRPr lang="en-US"/>
        </a:p>
      </dgm:t>
    </dgm:pt>
    <dgm:pt modelId="{BD35D64B-6FCA-42F4-8851-48F6097F2093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for full GSOS  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  <a:sym typeface="Wingdings"/>
            </a:rPr>
            <a:t></a:t>
          </a:r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 “2-dimensional GSOS”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846C564-2C45-401A-9B33-EE9C2732144A}" type="parTrans" cxnId="{C0A4DAB5-F2A7-4DB5-AB57-53CFBDE35DC5}">
      <dgm:prSet/>
      <dgm:spPr/>
      <dgm:t>
        <a:bodyPr/>
        <a:lstStyle/>
        <a:p>
          <a:endParaRPr lang="en-US"/>
        </a:p>
      </dgm:t>
    </dgm:pt>
    <dgm:pt modelId="{C577020C-A6A7-412D-8251-06581653FD34}" type="sibTrans" cxnId="{C0A4DAB5-F2A7-4DB5-AB57-53CFBDE35DC5}">
      <dgm:prSet/>
      <dgm:spPr/>
      <dgm:t>
        <a:bodyPr/>
        <a:lstStyle/>
        <a:p>
          <a:endParaRPr lang="en-US"/>
        </a:p>
      </dgm:t>
    </dgm:pt>
    <dgm:pt modelId="{B9D245DD-8996-477F-982B-4DB3B573EFE0}">
      <dgm:prSet/>
      <dgm:spPr/>
      <dgm:t>
        <a:bodyPr/>
        <a:lstStyle/>
        <a:p>
          <a:pPr rtl="0"/>
          <a:r>
            <a:rPr lang="en-US" dirty="0" smtClean="0"/>
            <a:t>for use in </a:t>
          </a:r>
          <a:r>
            <a:rPr lang="en-US" dirty="0" err="1" smtClean="0"/>
            <a:t>homotopy</a:t>
          </a:r>
          <a:r>
            <a:rPr lang="en-US" dirty="0" smtClean="0"/>
            <a:t> theory, </a:t>
          </a:r>
          <a:r>
            <a:rPr lang="en-US" dirty="0" smtClean="0">
              <a:latin typeface="cmbxti10" pitchFamily="34" charset="0"/>
            </a:rPr>
            <a:t>n</a:t>
          </a:r>
          <a:r>
            <a:rPr lang="en-US" dirty="0" smtClean="0"/>
            <a:t>-categories</a:t>
          </a:r>
          <a:endParaRPr lang="ja-JP" dirty="0" smtClean="0"/>
        </a:p>
      </dgm:t>
    </dgm:pt>
    <dgm:pt modelId="{B1AFEE14-6E9B-4D3E-850A-49C60091C7FA}" type="parTrans" cxnId="{4A3E7F78-4429-4C88-A6C0-54AE9BA391A6}">
      <dgm:prSet/>
      <dgm:spPr/>
      <dgm:t>
        <a:bodyPr/>
        <a:lstStyle/>
        <a:p>
          <a:endParaRPr lang="en-US"/>
        </a:p>
      </dgm:t>
    </dgm:pt>
    <dgm:pt modelId="{87F59552-D503-48F0-81C1-E555C86D36E8}" type="sibTrans" cxnId="{4A3E7F78-4429-4C88-A6C0-54AE9BA391A6}">
      <dgm:prSet/>
      <dgm:spPr/>
      <dgm:t>
        <a:bodyPr/>
        <a:lstStyle/>
        <a:p>
          <a:endParaRPr lang="en-US"/>
        </a:p>
      </dgm:t>
    </dgm:pt>
    <dgm:pt modelId="{1150F52D-465A-4FF8-A3D0-7D17EDBF5F70}" type="pres">
      <dgm:prSet presAssocID="{4ECD8555-F487-4E6C-B2D7-FE5DFDD4D5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B5AFB6-FE8A-4A21-B762-478915AFBC01}" type="pres">
      <dgm:prSet presAssocID="{E8519F42-A138-4887-9ADC-713C56F7E599}" presName="linNode" presStyleCnt="0"/>
      <dgm:spPr/>
    </dgm:pt>
    <dgm:pt modelId="{ED792F8C-32ED-4713-BA77-5D0C1CA454F5}" type="pres">
      <dgm:prSet presAssocID="{E8519F42-A138-4887-9ADC-713C56F7E59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D8181-8EFF-4EE2-875B-5FA0505C47AE}" type="pres">
      <dgm:prSet presAssocID="{E8519F42-A138-4887-9ADC-713C56F7E599}" presName="descendantText" presStyleLbl="alignAccFollowNode1" presStyleIdx="0" presStyleCnt="4" custScaleX="217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13DDF-B6B5-4229-9A01-104F59A38826}" type="pres">
      <dgm:prSet presAssocID="{9E86F59D-5B96-4D57-9ECB-85485E0B7CCC}" presName="sp" presStyleCnt="0"/>
      <dgm:spPr/>
    </dgm:pt>
    <dgm:pt modelId="{E9B446B7-9D37-432A-899E-0A4ACA9F51A4}" type="pres">
      <dgm:prSet presAssocID="{89459689-0C34-4220-B08C-D14C227402AF}" presName="linNode" presStyleCnt="0"/>
      <dgm:spPr/>
    </dgm:pt>
    <dgm:pt modelId="{CD6B6B17-1CFD-4795-ADD6-AA28C2A44F1B}" type="pres">
      <dgm:prSet presAssocID="{89459689-0C34-4220-B08C-D14C227402A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7FE8C-82D8-45A9-A21E-58EBDF935B72}" type="pres">
      <dgm:prSet presAssocID="{89459689-0C34-4220-B08C-D14C227402AF}" presName="descendantText" presStyleLbl="alignAccFollowNode1" presStyleIdx="1" presStyleCnt="4" custScaleX="217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6AB99-7C4A-49B1-BA48-2263A2DD32DF}" type="pres">
      <dgm:prSet presAssocID="{DAF8B02D-347E-4A65-9063-96A693956059}" presName="sp" presStyleCnt="0"/>
      <dgm:spPr/>
    </dgm:pt>
    <dgm:pt modelId="{B141A2AA-B94B-4965-9D0D-060FFB085F58}" type="pres">
      <dgm:prSet presAssocID="{FDB60331-01EF-4617-A317-9E35E78DC225}" presName="linNode" presStyleCnt="0"/>
      <dgm:spPr/>
    </dgm:pt>
    <dgm:pt modelId="{F0982B4F-3604-4D00-82DA-53DB5C047069}" type="pres">
      <dgm:prSet presAssocID="{FDB60331-01EF-4617-A317-9E35E78DC22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2ED7A-6D3A-429A-AF83-D52F0AE65FEB}" type="pres">
      <dgm:prSet presAssocID="{FDB60331-01EF-4617-A317-9E35E78DC225}" presName="descendantText" presStyleLbl="alignAccFollowNode1" presStyleIdx="2" presStyleCnt="4" custScaleX="217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B8B95-2E2E-4721-832F-3F08EE28D0DD}" type="pres">
      <dgm:prSet presAssocID="{53A7B563-679C-4A23-8BC2-28A006243A71}" presName="sp" presStyleCnt="0"/>
      <dgm:spPr/>
    </dgm:pt>
    <dgm:pt modelId="{C484D389-E7F1-4B67-81A9-B0B76248E334}" type="pres">
      <dgm:prSet presAssocID="{3514C993-5EA2-42D6-B018-645E6C5922A0}" presName="linNode" presStyleCnt="0"/>
      <dgm:spPr/>
    </dgm:pt>
    <dgm:pt modelId="{9AE90D8A-E2AD-4CDF-B76B-214CF1EC5E0A}" type="pres">
      <dgm:prSet presAssocID="{3514C993-5EA2-42D6-B018-645E6C5922A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BB246-AF6B-4EDF-9D6D-F993545C8C2C}" type="pres">
      <dgm:prSet presAssocID="{3514C993-5EA2-42D6-B018-645E6C5922A0}" presName="descendantText" presStyleLbl="alignAccFollowNode1" presStyleIdx="3" presStyleCnt="4" custScaleX="217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13BDB-E382-49CC-AAD6-8CC265134139}" type="presOf" srcId="{6CE4F44C-C1A7-48C1-8346-B501D92752AF}" destId="{5D2D8181-8EFF-4EE2-875B-5FA0505C47AE}" srcOrd="0" destOrd="0" presId="urn:microsoft.com/office/officeart/2005/8/layout/vList5"/>
    <dgm:cxn modelId="{4A3E7F78-4429-4C88-A6C0-54AE9BA391A6}" srcId="{E8519F42-A138-4887-9ADC-713C56F7E599}" destId="{B9D245DD-8996-477F-982B-4DB3B573EFE0}" srcOrd="1" destOrd="0" parTransId="{B1AFEE14-6E9B-4D3E-850A-49C60091C7FA}" sibTransId="{87F59552-D503-48F0-81C1-E555C86D36E8}"/>
    <dgm:cxn modelId="{33F7E4D0-9DE0-4339-B249-46E1F7C796D0}" srcId="{89459689-0C34-4220-B08C-D14C227402AF}" destId="{41F3CD23-7127-48D6-AFFE-E208B3C23CAD}" srcOrd="0" destOrd="0" parTransId="{F89FBBD0-5B25-49C3-9D54-4272374F7A06}" sibTransId="{4224513C-A724-4EE3-BC08-53A0ED4AF844}"/>
    <dgm:cxn modelId="{3DD39B20-4FC4-4E1B-8FDF-A3EF181E4245}" type="presOf" srcId="{41DBE96C-EC4A-43A7-89C5-C559032AA3F4}" destId="{D272ED7A-6D3A-429A-AF83-D52F0AE65FEB}" srcOrd="0" destOrd="0" presId="urn:microsoft.com/office/officeart/2005/8/layout/vList5"/>
    <dgm:cxn modelId="{E9678AAE-6D8C-434C-8D46-1279BB9C5C41}" type="presOf" srcId="{B9D245DD-8996-477F-982B-4DB3B573EFE0}" destId="{5D2D8181-8EFF-4EE2-875B-5FA0505C47AE}" srcOrd="0" destOrd="1" presId="urn:microsoft.com/office/officeart/2005/8/layout/vList5"/>
    <dgm:cxn modelId="{956A794E-D07A-413A-91E1-9F5AF1F4A8B9}" srcId="{4ECD8555-F487-4E6C-B2D7-FE5DFDD4D5D2}" destId="{E8519F42-A138-4887-9ADC-713C56F7E599}" srcOrd="0" destOrd="0" parTransId="{0C51D3F3-D61D-4425-87C2-7A6E07D4E332}" sibTransId="{9E86F59D-5B96-4D57-9ECB-85485E0B7CCC}"/>
    <dgm:cxn modelId="{C7D7371B-E761-4D48-84BA-6EB4832764EF}" type="presOf" srcId="{E8519F42-A138-4887-9ADC-713C56F7E599}" destId="{ED792F8C-32ED-4713-BA77-5D0C1CA454F5}" srcOrd="0" destOrd="0" presId="urn:microsoft.com/office/officeart/2005/8/layout/vList5"/>
    <dgm:cxn modelId="{4A5F43AD-01E7-4597-A2EC-1644320A7BC1}" srcId="{89459689-0C34-4220-B08C-D14C227402AF}" destId="{5A32FA7D-D041-4F57-8916-C6113BE0505C}" srcOrd="1" destOrd="0" parTransId="{E26FE7DA-5AEE-4120-9161-89119A6A46F8}" sibTransId="{908D97C0-64FD-4B05-8FF2-1794D1831E21}"/>
    <dgm:cxn modelId="{9C6CFEF4-FF0D-4D59-9CD7-9E392FC6633D}" srcId="{FDB60331-01EF-4617-A317-9E35E78DC225}" destId="{41DBE96C-EC4A-43A7-89C5-C559032AA3F4}" srcOrd="0" destOrd="0" parTransId="{4D8A00C3-566C-461A-8FF3-CB26D8541EDE}" sibTransId="{D1B23D49-E51F-4928-BA67-00B6E61A8F8A}"/>
    <dgm:cxn modelId="{76B8043A-55E7-4547-A2F2-04FD492AA945}" srcId="{4ECD8555-F487-4E6C-B2D7-FE5DFDD4D5D2}" destId="{89459689-0C34-4220-B08C-D14C227402AF}" srcOrd="1" destOrd="0" parTransId="{69CA70A6-5C57-4650-868A-E3DD0B61D84A}" sibTransId="{DAF8B02D-347E-4A65-9063-96A693956059}"/>
    <dgm:cxn modelId="{63242972-7415-4AA5-AA1A-0FEE3AEFCF6F}" type="presOf" srcId="{89459689-0C34-4220-B08C-D14C227402AF}" destId="{CD6B6B17-1CFD-4795-ADD6-AA28C2A44F1B}" srcOrd="0" destOrd="0" presId="urn:microsoft.com/office/officeart/2005/8/layout/vList5"/>
    <dgm:cxn modelId="{BF2C7C85-3D6D-4538-80C2-468E5A42FEF1}" type="presOf" srcId="{23F1C19A-C8AB-4D2F-AD72-BD7E8C82B7F4}" destId="{D272ED7A-6D3A-429A-AF83-D52F0AE65FEB}" srcOrd="0" destOrd="1" presId="urn:microsoft.com/office/officeart/2005/8/layout/vList5"/>
    <dgm:cxn modelId="{95376F7B-E85E-49E5-9627-C1129D0B82BE}" type="presOf" srcId="{3514C993-5EA2-42D6-B018-645E6C5922A0}" destId="{9AE90D8A-E2AD-4CDF-B76B-214CF1EC5E0A}" srcOrd="0" destOrd="0" presId="urn:microsoft.com/office/officeart/2005/8/layout/vList5"/>
    <dgm:cxn modelId="{27AEECD6-4458-4184-AE1B-3F2E03EAC663}" srcId="{4ECD8555-F487-4E6C-B2D7-FE5DFDD4D5D2}" destId="{3514C993-5EA2-42D6-B018-645E6C5922A0}" srcOrd="3" destOrd="0" parTransId="{903BBDDC-39F4-408E-9DD6-E902EAFF523B}" sibTransId="{55C209AA-C1B3-4E57-B813-19101E4013E2}"/>
    <dgm:cxn modelId="{64E09854-B615-41F4-8A0A-2B727A08DCB4}" type="presOf" srcId="{FDB60331-01EF-4617-A317-9E35E78DC225}" destId="{F0982B4F-3604-4D00-82DA-53DB5C047069}" srcOrd="0" destOrd="0" presId="urn:microsoft.com/office/officeart/2005/8/layout/vList5"/>
    <dgm:cxn modelId="{C0A4DAB5-F2A7-4DB5-AB57-53CFBDE35DC5}" srcId="{3514C993-5EA2-42D6-B018-645E6C5922A0}" destId="{BD35D64B-6FCA-42F4-8851-48F6097F2093}" srcOrd="0" destOrd="0" parTransId="{C846C564-2C45-401A-9B33-EE9C2732144A}" sibTransId="{C577020C-A6A7-412D-8251-06581653FD34}"/>
    <dgm:cxn modelId="{D32C3178-1E63-479E-9144-8DB4F7F7E9F1}" type="presOf" srcId="{4ECD8555-F487-4E6C-B2D7-FE5DFDD4D5D2}" destId="{1150F52D-465A-4FF8-A3D0-7D17EDBF5F70}" srcOrd="0" destOrd="0" presId="urn:microsoft.com/office/officeart/2005/8/layout/vList5"/>
    <dgm:cxn modelId="{FD38E22F-67AE-4F37-BFA1-6F743BFDCCD3}" srcId="{FDB60331-01EF-4617-A317-9E35E78DC225}" destId="{23F1C19A-C8AB-4D2F-AD72-BD7E8C82B7F4}" srcOrd="1" destOrd="0" parTransId="{74A3C758-A8C8-4FAB-A555-4475AC83A0A3}" sibTransId="{D33DA6BB-B7C6-4023-A82F-96C7ED7FAEC2}"/>
    <dgm:cxn modelId="{75C5511D-3394-46B9-B85A-24B54D9511EE}" srcId="{E8519F42-A138-4887-9ADC-713C56F7E599}" destId="{6CE4F44C-C1A7-48C1-8346-B501D92752AF}" srcOrd="0" destOrd="0" parTransId="{CE336567-D964-4804-8A5A-E9218976BE0A}" sibTransId="{D938EDC2-0073-462D-9FD0-01B82B7A428A}"/>
    <dgm:cxn modelId="{C5924D4D-B1B0-4E80-9D2E-9BD2A4C36C0A}" type="presOf" srcId="{5A32FA7D-D041-4F57-8916-C6113BE0505C}" destId="{6287FE8C-82D8-45A9-A21E-58EBDF935B72}" srcOrd="0" destOrd="1" presId="urn:microsoft.com/office/officeart/2005/8/layout/vList5"/>
    <dgm:cxn modelId="{810C5D93-82BB-4536-9FCB-F9C3CC573279}" type="presOf" srcId="{41F3CD23-7127-48D6-AFFE-E208B3C23CAD}" destId="{6287FE8C-82D8-45A9-A21E-58EBDF935B72}" srcOrd="0" destOrd="0" presId="urn:microsoft.com/office/officeart/2005/8/layout/vList5"/>
    <dgm:cxn modelId="{089D920C-581E-4F53-A246-88B11BCAC9BE}" srcId="{4ECD8555-F487-4E6C-B2D7-FE5DFDD4D5D2}" destId="{FDB60331-01EF-4617-A317-9E35E78DC225}" srcOrd="2" destOrd="0" parTransId="{CF6A9C4A-ACF6-4766-B31B-14F9046C7C3E}" sibTransId="{53A7B563-679C-4A23-8BC2-28A006243A71}"/>
    <dgm:cxn modelId="{2C43D564-15FE-44B7-A08B-3B2D14863A4D}" type="presOf" srcId="{BD35D64B-6FCA-42F4-8851-48F6097F2093}" destId="{E8CBB246-AF6B-4EDF-9D6D-F993545C8C2C}" srcOrd="0" destOrd="0" presId="urn:microsoft.com/office/officeart/2005/8/layout/vList5"/>
    <dgm:cxn modelId="{841230BA-5E24-4ABD-850E-576A5FFF5FDD}" type="presParOf" srcId="{1150F52D-465A-4FF8-A3D0-7D17EDBF5F70}" destId="{83B5AFB6-FE8A-4A21-B762-478915AFBC01}" srcOrd="0" destOrd="0" presId="urn:microsoft.com/office/officeart/2005/8/layout/vList5"/>
    <dgm:cxn modelId="{3B1B85FC-60F5-47C8-BD2E-AC8B485F5BAC}" type="presParOf" srcId="{83B5AFB6-FE8A-4A21-B762-478915AFBC01}" destId="{ED792F8C-32ED-4713-BA77-5D0C1CA454F5}" srcOrd="0" destOrd="0" presId="urn:microsoft.com/office/officeart/2005/8/layout/vList5"/>
    <dgm:cxn modelId="{1FA8F13D-EA13-4DB7-913E-9C211C9C6EB6}" type="presParOf" srcId="{83B5AFB6-FE8A-4A21-B762-478915AFBC01}" destId="{5D2D8181-8EFF-4EE2-875B-5FA0505C47AE}" srcOrd="1" destOrd="0" presId="urn:microsoft.com/office/officeart/2005/8/layout/vList5"/>
    <dgm:cxn modelId="{836BD852-5D60-4C10-95A8-9515F5CEFBBC}" type="presParOf" srcId="{1150F52D-465A-4FF8-A3D0-7D17EDBF5F70}" destId="{88813DDF-B6B5-4229-9A01-104F59A38826}" srcOrd="1" destOrd="0" presId="urn:microsoft.com/office/officeart/2005/8/layout/vList5"/>
    <dgm:cxn modelId="{ADC8EC77-FBCF-40CD-A1ED-67960AF8103C}" type="presParOf" srcId="{1150F52D-465A-4FF8-A3D0-7D17EDBF5F70}" destId="{E9B446B7-9D37-432A-899E-0A4ACA9F51A4}" srcOrd="2" destOrd="0" presId="urn:microsoft.com/office/officeart/2005/8/layout/vList5"/>
    <dgm:cxn modelId="{5693AF83-EB00-42B5-9FC8-CE351C168D8F}" type="presParOf" srcId="{E9B446B7-9D37-432A-899E-0A4ACA9F51A4}" destId="{CD6B6B17-1CFD-4795-ADD6-AA28C2A44F1B}" srcOrd="0" destOrd="0" presId="urn:microsoft.com/office/officeart/2005/8/layout/vList5"/>
    <dgm:cxn modelId="{378B083D-5353-488C-B197-C7DDE5771594}" type="presParOf" srcId="{E9B446B7-9D37-432A-899E-0A4ACA9F51A4}" destId="{6287FE8C-82D8-45A9-A21E-58EBDF935B72}" srcOrd="1" destOrd="0" presId="urn:microsoft.com/office/officeart/2005/8/layout/vList5"/>
    <dgm:cxn modelId="{A385E480-184A-41AB-93C1-6C015854CECE}" type="presParOf" srcId="{1150F52D-465A-4FF8-A3D0-7D17EDBF5F70}" destId="{4A86AB99-7C4A-49B1-BA48-2263A2DD32DF}" srcOrd="3" destOrd="0" presId="urn:microsoft.com/office/officeart/2005/8/layout/vList5"/>
    <dgm:cxn modelId="{9857AD7E-03C9-4A53-A4A3-0F0A5E94E8B8}" type="presParOf" srcId="{1150F52D-465A-4FF8-A3D0-7D17EDBF5F70}" destId="{B141A2AA-B94B-4965-9D0D-060FFB085F58}" srcOrd="4" destOrd="0" presId="urn:microsoft.com/office/officeart/2005/8/layout/vList5"/>
    <dgm:cxn modelId="{BC69D94D-3785-4F8B-88FC-7FC12F721E4C}" type="presParOf" srcId="{B141A2AA-B94B-4965-9D0D-060FFB085F58}" destId="{F0982B4F-3604-4D00-82DA-53DB5C047069}" srcOrd="0" destOrd="0" presId="urn:microsoft.com/office/officeart/2005/8/layout/vList5"/>
    <dgm:cxn modelId="{99B03620-77A8-4150-B816-C9880FE1471D}" type="presParOf" srcId="{B141A2AA-B94B-4965-9D0D-060FFB085F58}" destId="{D272ED7A-6D3A-429A-AF83-D52F0AE65FEB}" srcOrd="1" destOrd="0" presId="urn:microsoft.com/office/officeart/2005/8/layout/vList5"/>
    <dgm:cxn modelId="{7C8CC1AC-58A4-41B4-8907-4A30EAE351C6}" type="presParOf" srcId="{1150F52D-465A-4FF8-A3D0-7D17EDBF5F70}" destId="{F0AB8B95-2E2E-4721-832F-3F08EE28D0DD}" srcOrd="5" destOrd="0" presId="urn:microsoft.com/office/officeart/2005/8/layout/vList5"/>
    <dgm:cxn modelId="{7BB844C1-5217-4AAE-9AFB-A09837189D14}" type="presParOf" srcId="{1150F52D-465A-4FF8-A3D0-7D17EDBF5F70}" destId="{C484D389-E7F1-4B67-81A9-B0B76248E334}" srcOrd="6" destOrd="0" presId="urn:microsoft.com/office/officeart/2005/8/layout/vList5"/>
    <dgm:cxn modelId="{17E79398-AD0D-4F15-9915-25562026DA65}" type="presParOf" srcId="{C484D389-E7F1-4B67-81A9-B0B76248E334}" destId="{9AE90D8A-E2AD-4CDF-B76B-214CF1EC5E0A}" srcOrd="0" destOrd="0" presId="urn:microsoft.com/office/officeart/2005/8/layout/vList5"/>
    <dgm:cxn modelId="{49117ACB-899A-4DCD-9358-BD3AC2031C25}" type="presParOf" srcId="{C484D389-E7F1-4B67-81A9-B0B76248E334}" destId="{E8CBB246-AF6B-4EDF-9D6D-F993545C8C2C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DAF5F-2B80-4209-B995-A2DD17651916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6F289-3775-4F4B-9F4E-913E1E57407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F289-3775-4F4B-9F4E-913E1E574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itchFamily="2" charset="2"/>
              <a:buNone/>
            </a:pPr>
            <a:fld id="{D64356D4-950A-4540-90C9-4F8F3E110CEC}" type="slidenum">
              <a:rPr kumimoji="1" lang="en-US" altLang="ja-JP" sz="1200" kern="1200">
                <a:solidFill>
                  <a:prstClr val="black"/>
                </a:solidFill>
                <a:latin typeface="Arial" charset="0"/>
                <a:ea typeface="ＭＳ Ｐゴシック" pitchFamily="50" charset="-128"/>
                <a:cs typeface="+mn-cs"/>
                <a:sym typeface="Wingdings" pitchFamily="2" charset="2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buClr>
                  <a:srgbClr val="1F497D"/>
                </a:buClr>
                <a:buSzPct val="70000"/>
                <a:buFont typeface="Wingdings" pitchFamily="2" charset="2"/>
                <a:buNone/>
              </a:pPr>
              <a:t>33</a:t>
            </a:fld>
            <a:endParaRPr kumimoji="1" lang="en-US" altLang="ja-JP" sz="1200" kern="1200">
              <a:solidFill>
                <a:prstClr val="black"/>
              </a:solidFill>
              <a:latin typeface="Arial" charset="0"/>
              <a:ea typeface="ＭＳ Ｐゴシック" pitchFamily="50" charset="-128"/>
              <a:cs typeface="+mn-cs"/>
              <a:sym typeface="Wingdings" pitchFamily="2" charset="2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kokokara!!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dirty="0" smtClean="0"/>
              <a:t>an arrow</a:t>
            </a:r>
            <a:r>
              <a:rPr kumimoji="1" lang="en-US" baseline="0" dirty="0" smtClean="0"/>
              <a:t> in L, interpreted via the model…</a:t>
            </a:r>
            <a:endParaRPr kumimoji="1"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6F289-3775-4F4B-9F4E-913E1E57407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itchFamily="2" charset="2"/>
              <a:buNone/>
            </a:pPr>
            <a:fld id="{D64356D4-950A-4540-90C9-4F8F3E110CEC}" type="slidenum">
              <a:rPr kumimoji="1" lang="en-US" altLang="ja-JP" sz="1200" kern="1200">
                <a:solidFill>
                  <a:prstClr val="black"/>
                </a:solidFill>
                <a:latin typeface="Arial" charset="0"/>
                <a:ea typeface="ＭＳ Ｐゴシック" pitchFamily="50" charset="-128"/>
                <a:cs typeface="+mn-cs"/>
                <a:sym typeface="Wingdings" pitchFamily="2" charset="2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buClr>
                  <a:srgbClr val="1F497D"/>
                </a:buClr>
                <a:buSzPct val="70000"/>
                <a:buFont typeface="Wingdings" pitchFamily="2" charset="2"/>
                <a:buNone/>
              </a:pPr>
              <a:t>47</a:t>
            </a:fld>
            <a:endParaRPr kumimoji="1" lang="en-US" altLang="ja-JP" sz="1200" kern="1200">
              <a:solidFill>
                <a:prstClr val="black"/>
              </a:solidFill>
              <a:latin typeface="Arial" charset="0"/>
              <a:ea typeface="ＭＳ Ｐゴシック" pitchFamily="50" charset="-128"/>
              <a:cs typeface="+mn-cs"/>
              <a:sym typeface="Wingdings" pitchFamily="2" charset="2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E7E33-CDFB-4934-9CB6-BC29A95A3E24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CCA03-454C-4E23-8E16-909C5EFF83DD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70634-F78B-4CBD-B388-03D743D8AE6D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itchFamily="2" charset="2"/>
              <a:buNone/>
            </a:pPr>
            <a:fld id="{905C724D-B139-4D8A-8E30-63D5D75EFE55}" type="slidenum">
              <a:rPr kumimoji="1" lang="en-US" altLang="ja-JP" sz="1200" kern="1200">
                <a:solidFill>
                  <a:prstClr val="black"/>
                </a:solidFill>
                <a:latin typeface="Arial" charset="0"/>
                <a:ea typeface="ＭＳ Ｐゴシック" pitchFamily="50" charset="-128"/>
                <a:cs typeface="+mn-cs"/>
                <a:sym typeface="Wingdings" pitchFamily="2" charset="2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buClr>
                  <a:srgbClr val="1F497D"/>
                </a:buClr>
                <a:buSzPct val="70000"/>
                <a:buFont typeface="Wingdings" pitchFamily="2" charset="2"/>
                <a:buNone/>
              </a:pPr>
              <a:t>22</a:t>
            </a:fld>
            <a:endParaRPr kumimoji="1" lang="en-US" altLang="ja-JP" sz="1200" kern="1200">
              <a:solidFill>
                <a:prstClr val="black"/>
              </a:solidFill>
              <a:latin typeface="Arial" charset="0"/>
              <a:ea typeface="ＭＳ Ｐゴシック" pitchFamily="50" charset="-128"/>
              <a:cs typeface="+mn-cs"/>
              <a:sym typeface="Wingdings" pitchFamily="2" charset="2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02D85-D287-4148-997F-E097C7A9933C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996CA-B8F1-4012-AE8D-BBB2954953D7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itchFamily="2" charset="2"/>
              <a:buNone/>
            </a:pPr>
            <a:fld id="{D64356D4-950A-4540-90C9-4F8F3E110CEC}" type="slidenum">
              <a:rPr kumimoji="1" lang="en-US" altLang="ja-JP" sz="1200" kern="1200">
                <a:solidFill>
                  <a:prstClr val="black"/>
                </a:solidFill>
                <a:latin typeface="Arial" charset="0"/>
                <a:ea typeface="ＭＳ Ｐゴシック" pitchFamily="50" charset="-128"/>
                <a:cs typeface="+mn-cs"/>
                <a:sym typeface="Wingdings" pitchFamily="2" charset="2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buClr>
                  <a:srgbClr val="1F497D"/>
                </a:buClr>
                <a:buSzPct val="70000"/>
                <a:buFont typeface="Wingdings" pitchFamily="2" charset="2"/>
                <a:buNone/>
              </a:pPr>
              <a:t>25</a:t>
            </a:fld>
            <a:endParaRPr kumimoji="1" lang="en-US" altLang="ja-JP" sz="1200" kern="1200">
              <a:solidFill>
                <a:prstClr val="black"/>
              </a:solidFill>
              <a:latin typeface="Arial" charset="0"/>
              <a:ea typeface="ＭＳ Ｐゴシック" pitchFamily="50" charset="-128"/>
              <a:cs typeface="+mn-cs"/>
              <a:sym typeface="Wingdings" pitchFamily="2" charset="2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02D85-D287-4148-997F-E097C7A9933C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71670" y="3929066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C749-3AEA-4C47-A84B-AE449CD2319A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46DB-3335-44E6-9C56-1BB9F018F9B6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FAA0-26E2-4CB7-B59E-D9DA058342AF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8E485-6DEA-49FC-BEB4-2455188876B7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28C-C3C9-42AB-A5D8-BEF148742023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4ACA-BB6A-482C-A93E-1759D0DFE690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462E-8CD9-4A95-BCEE-EE5137C88122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4510-0586-444C-84E3-EF9671B4F985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52EC-61DC-4BD4-B6DE-4F96E5541187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58B2-8D2F-4617-8090-405013BF1923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9C83-1A3D-4DD3-A2EC-28A340277ADB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273E-DE88-4BB5-8B95-2682EFFB7E0B}" type="datetime1">
              <a:rPr lang="en-US" smtClean="0"/>
              <a:pPr/>
              <a:t>9/4/2009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Components in a Microcosm:               Hasuo, Heunen, Jacobs &amp; Sokolova</a:t>
            </a:r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92DAF-6D8A-40E9-91E5-CF4277335A6A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en-US" altLang="ja-JP" sz="4100" b="1" kern="1200" dirty="0">
          <a:solidFill>
            <a:schemeClr val="tx1">
              <a:lumMod val="65000"/>
              <a:lumOff val="35000"/>
            </a:schemeClr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tags" Target="../tags/tag18.xml"/><Relationship Id="rId21" Type="http://schemas.openxmlformats.org/officeDocument/2006/relationships/image" Target="../media/image23.png"/><Relationship Id="rId7" Type="http://schemas.openxmlformats.org/officeDocument/2006/relationships/tags" Target="../tags/tag22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1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5" Type="http://schemas.openxmlformats.org/officeDocument/2006/relationships/image" Target="../media/image17.png"/><Relationship Id="rId10" Type="http://schemas.openxmlformats.org/officeDocument/2006/relationships/tags" Target="../tags/tag25.xml"/><Relationship Id="rId19" Type="http://schemas.openxmlformats.org/officeDocument/2006/relationships/image" Target="../media/image21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29.xml"/><Relationship Id="rId16" Type="http://schemas.openxmlformats.org/officeDocument/2006/relationships/image" Target="../media/image19.png"/><Relationship Id="rId20" Type="http://schemas.openxmlformats.org/officeDocument/2006/relationships/image" Target="../media/image27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4.png"/><Relationship Id="rId5" Type="http://schemas.openxmlformats.org/officeDocument/2006/relationships/tags" Target="../tags/tag32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6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9.xml"/><Relationship Id="rId7" Type="http://schemas.openxmlformats.org/officeDocument/2006/relationships/image" Target="../media/image2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0.xml"/><Relationship Id="rId7" Type="http://schemas.openxmlformats.org/officeDocument/2006/relationships/image" Target="../media/image3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5" Type="http://schemas.openxmlformats.org/officeDocument/2006/relationships/tags" Target="../tags/tag56.xml"/><Relationship Id="rId10" Type="http://schemas.openxmlformats.org/officeDocument/2006/relationships/image" Target="../media/image42.png"/><Relationship Id="rId4" Type="http://schemas.openxmlformats.org/officeDocument/2006/relationships/tags" Target="../tags/tag55.xml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61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50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5" Type="http://schemas.openxmlformats.org/officeDocument/2006/relationships/tags" Target="../tags/tag63.xml"/><Relationship Id="rId10" Type="http://schemas.openxmlformats.org/officeDocument/2006/relationships/image" Target="../media/image48.png"/><Relationship Id="rId4" Type="http://schemas.openxmlformats.org/officeDocument/2006/relationships/tags" Target="../tags/tag62.xml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66.xml"/><Relationship Id="rId7" Type="http://schemas.openxmlformats.org/officeDocument/2006/relationships/image" Target="../media/image5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70.xml"/><Relationship Id="rId7" Type="http://schemas.openxmlformats.org/officeDocument/2006/relationships/image" Target="../media/image54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5" Type="http://schemas.openxmlformats.org/officeDocument/2006/relationships/tags" Target="../tags/tag72.xml"/><Relationship Id="rId10" Type="http://schemas.openxmlformats.org/officeDocument/2006/relationships/image" Target="../media/image57.png"/><Relationship Id="rId4" Type="http://schemas.openxmlformats.org/officeDocument/2006/relationships/tags" Target="../tags/tag71.xml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3" Type="http://schemas.openxmlformats.org/officeDocument/2006/relationships/tags" Target="../tags/tag75.xml"/><Relationship Id="rId21" Type="http://schemas.openxmlformats.org/officeDocument/2006/relationships/image" Target="../media/image65.png"/><Relationship Id="rId7" Type="http://schemas.openxmlformats.org/officeDocument/2006/relationships/tags" Target="../tags/tag7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2.png"/><Relationship Id="rId2" Type="http://schemas.openxmlformats.org/officeDocument/2006/relationships/tags" Target="../tags/tag74.xml"/><Relationship Id="rId16" Type="http://schemas.openxmlformats.org/officeDocument/2006/relationships/image" Target="../media/image43.png"/><Relationship Id="rId20" Type="http://schemas.openxmlformats.org/officeDocument/2006/relationships/image" Target="../media/image64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image" Target="../media/image61.png"/><Relationship Id="rId23" Type="http://schemas.openxmlformats.org/officeDocument/2006/relationships/image" Target="../media/image67.png"/><Relationship Id="rId10" Type="http://schemas.openxmlformats.org/officeDocument/2006/relationships/tags" Target="../tags/tag82.xml"/><Relationship Id="rId19" Type="http://schemas.openxmlformats.org/officeDocument/2006/relationships/image" Target="../media/image30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60.png"/><Relationship Id="rId22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61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60.png"/><Relationship Id="rId17" Type="http://schemas.openxmlformats.org/officeDocument/2006/relationships/image" Target="../media/image73.png"/><Relationship Id="rId2" Type="http://schemas.openxmlformats.org/officeDocument/2006/relationships/tags" Target="../tags/tag89.xml"/><Relationship Id="rId16" Type="http://schemas.openxmlformats.org/officeDocument/2006/relationships/image" Target="../media/image72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59.png"/><Relationship Id="rId5" Type="http://schemas.openxmlformats.org/officeDocument/2006/relationships/tags" Target="../tags/tag92.xml"/><Relationship Id="rId15" Type="http://schemas.openxmlformats.org/officeDocument/2006/relationships/image" Target="../media/image71.png"/><Relationship Id="rId10" Type="http://schemas.openxmlformats.org/officeDocument/2006/relationships/image" Target="../media/image70.png"/><Relationship Id="rId4" Type="http://schemas.openxmlformats.org/officeDocument/2006/relationships/tags" Target="../tags/tag9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100.xml"/><Relationship Id="rId7" Type="http://schemas.openxmlformats.org/officeDocument/2006/relationships/image" Target="../media/image51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80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79.png"/><Relationship Id="rId17" Type="http://schemas.openxmlformats.org/officeDocument/2006/relationships/image" Target="../media/image83.png"/><Relationship Id="rId2" Type="http://schemas.openxmlformats.org/officeDocument/2006/relationships/tags" Target="../tags/tag103.xml"/><Relationship Id="rId16" Type="http://schemas.openxmlformats.org/officeDocument/2006/relationships/image" Target="../media/image2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78.png"/><Relationship Id="rId5" Type="http://schemas.openxmlformats.org/officeDocument/2006/relationships/tags" Target="../tags/tag106.xml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tags" Target="../tags/tag10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86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90.png"/><Relationship Id="rId5" Type="http://schemas.openxmlformats.org/officeDocument/2006/relationships/image" Target="../media/image88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19.xml"/><Relationship Id="rId7" Type="http://schemas.openxmlformats.org/officeDocument/2006/relationships/image" Target="../media/image26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9.png"/><Relationship Id="rId5" Type="http://schemas.openxmlformats.org/officeDocument/2006/relationships/image" Target="../media/image9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6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95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94.png"/><Relationship Id="rId5" Type="http://schemas.openxmlformats.org/officeDocument/2006/relationships/tags" Target="../tags/tag124.xml"/><Relationship Id="rId15" Type="http://schemas.openxmlformats.org/officeDocument/2006/relationships/image" Target="../media/image43.png"/><Relationship Id="rId10" Type="http://schemas.openxmlformats.org/officeDocument/2006/relationships/image" Target="../media/image59.png"/><Relationship Id="rId4" Type="http://schemas.openxmlformats.org/officeDocument/2006/relationships/tags" Target="../tags/tag123.xml"/><Relationship Id="rId9" Type="http://schemas.openxmlformats.org/officeDocument/2006/relationships/image" Target="../media/image93.png"/><Relationship Id="rId14" Type="http://schemas.openxmlformats.org/officeDocument/2006/relationships/image" Target="../media/image9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tags" Target="../tags/tag129.xml"/><Relationship Id="rId21" Type="http://schemas.openxmlformats.org/officeDocument/2006/relationships/image" Target="../media/image106.png"/><Relationship Id="rId7" Type="http://schemas.openxmlformats.org/officeDocument/2006/relationships/tags" Target="../tags/tag133.xml"/><Relationship Id="rId12" Type="http://schemas.openxmlformats.org/officeDocument/2006/relationships/image" Target="../media/image9.png"/><Relationship Id="rId17" Type="http://schemas.openxmlformats.org/officeDocument/2006/relationships/image" Target="../media/image102.png"/><Relationship Id="rId2" Type="http://schemas.openxmlformats.org/officeDocument/2006/relationships/tags" Target="../tags/tag128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15" Type="http://schemas.openxmlformats.org/officeDocument/2006/relationships/image" Target="../media/image100.png"/><Relationship Id="rId10" Type="http://schemas.openxmlformats.org/officeDocument/2006/relationships/tags" Target="../tags/tag136.xml"/><Relationship Id="rId19" Type="http://schemas.openxmlformats.org/officeDocument/2006/relationships/image" Target="../media/image104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1.png"/><Relationship Id="rId3" Type="http://schemas.openxmlformats.org/officeDocument/2006/relationships/tags" Target="../tags/tag139.xml"/><Relationship Id="rId21" Type="http://schemas.openxmlformats.org/officeDocument/2006/relationships/image" Target="../media/image112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../media/image110.png"/><Relationship Id="rId2" Type="http://schemas.openxmlformats.org/officeDocument/2006/relationships/tags" Target="../tags/tag138.xml"/><Relationship Id="rId16" Type="http://schemas.openxmlformats.org/officeDocument/2006/relationships/image" Target="../media/image109.png"/><Relationship Id="rId20" Type="http://schemas.openxmlformats.org/officeDocument/2006/relationships/image" Target="../media/image96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113.png"/><Relationship Id="rId5" Type="http://schemas.openxmlformats.org/officeDocument/2006/relationships/tags" Target="../tags/tag141.xml"/><Relationship Id="rId15" Type="http://schemas.openxmlformats.org/officeDocument/2006/relationships/image" Target="../media/image108.png"/><Relationship Id="rId23" Type="http://schemas.openxmlformats.org/officeDocument/2006/relationships/image" Target="../media/image2.png"/><Relationship Id="rId10" Type="http://schemas.openxmlformats.org/officeDocument/2006/relationships/tags" Target="../tags/tag146.xml"/><Relationship Id="rId19" Type="http://schemas.openxmlformats.org/officeDocument/2006/relationships/image" Target="../media/image60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102.png"/><Relationship Id="rId2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102.png"/><Relationship Id="rId18" Type="http://schemas.openxmlformats.org/officeDocument/2006/relationships/image" Target="../media/image116.png"/><Relationship Id="rId3" Type="http://schemas.openxmlformats.org/officeDocument/2006/relationships/tags" Target="../tags/tag151.xml"/><Relationship Id="rId21" Type="http://schemas.openxmlformats.org/officeDocument/2006/relationships/image" Target="../media/image119.png"/><Relationship Id="rId7" Type="http://schemas.openxmlformats.org/officeDocument/2006/relationships/tags" Target="../tags/tag155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115.png"/><Relationship Id="rId2" Type="http://schemas.openxmlformats.org/officeDocument/2006/relationships/tags" Target="../tags/tag150.xml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15" Type="http://schemas.openxmlformats.org/officeDocument/2006/relationships/image" Target="../media/image109.png"/><Relationship Id="rId10" Type="http://schemas.openxmlformats.org/officeDocument/2006/relationships/tags" Target="../tags/tag158.xml"/><Relationship Id="rId19" Type="http://schemas.openxmlformats.org/officeDocument/2006/relationships/image" Target="../media/image117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5.png"/><Relationship Id="rId5" Type="http://schemas.openxmlformats.org/officeDocument/2006/relationships/image" Target="../media/image120.png"/><Relationship Id="rId4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4348" y="2244727"/>
            <a:ext cx="7772400" cy="1470025"/>
          </a:xfrm>
        </p:spPr>
        <p:txBody>
          <a:bodyPr>
            <a:normAutofit/>
          </a:bodyPr>
          <a:lstStyle/>
          <a:p>
            <a:pPr algn="dist"/>
            <a:r>
              <a:rPr lang="en-US" b="1" dirty="0" err="1" smtClean="0"/>
              <a:t>Coalgebraic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c</a:t>
            </a:r>
            <a:r>
              <a:rPr lang="en-US" b="1" dirty="0" smtClean="0"/>
              <a:t>omponents 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b="1" dirty="0" smtClean="0"/>
              <a:t>in a many-sorted microcosm</a:t>
            </a:r>
            <a:endParaRPr lang="en-US" b="1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4286248" y="4572008"/>
            <a:ext cx="2286016" cy="928694"/>
          </a:xfrm>
        </p:spPr>
        <p:txBody>
          <a:bodyPr/>
          <a:lstStyle/>
          <a:p>
            <a:pPr algn="l"/>
            <a:r>
              <a:rPr lang="en-US" sz="2400" dirty="0" smtClean="0"/>
              <a:t>Ichiro </a:t>
            </a:r>
            <a:r>
              <a:rPr lang="en-US" sz="2400" dirty="0" err="1" smtClean="0"/>
              <a:t>Hasuo</a:t>
            </a:r>
            <a:endParaRPr lang="en-US" sz="2400" dirty="0" smtClean="0"/>
          </a:p>
          <a:p>
            <a:pPr algn="l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Kyoto, JP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サブタイトル 3"/>
          <p:cNvSpPr txBox="1">
            <a:spLocks/>
          </p:cNvSpPr>
          <p:nvPr/>
        </p:nvSpPr>
        <p:spPr>
          <a:xfrm>
            <a:off x="6581788" y="4572008"/>
            <a:ext cx="34195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Heunen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Nijmegen, NL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( Oxford, UK)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サブタイトル 3"/>
          <p:cNvSpPr txBox="1">
            <a:spLocks/>
          </p:cNvSpPr>
          <p:nvPr/>
        </p:nvSpPr>
        <p:spPr>
          <a:xfrm>
            <a:off x="6572264" y="5214950"/>
            <a:ext cx="34195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Bart Jacobs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Nijmegen, NL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サブタイトル 3"/>
          <p:cNvSpPr txBox="1">
            <a:spLocks/>
          </p:cNvSpPr>
          <p:nvPr/>
        </p:nvSpPr>
        <p:spPr>
          <a:xfrm>
            <a:off x="6572264" y="5857892"/>
            <a:ext cx="34195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Sokolova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Salzburg, AT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テキスト ボックス 7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-US" sz="2800" smtClean="0"/>
              <a:t>TexPoint fonts used in EMF. </a:t>
            </a:r>
          </a:p>
          <a:p>
            <a:r>
              <a:rPr kumimoji="1" lang="en-US" sz="2800" smtClean="0"/>
              <a:t>Read the TexPoint manual before you delete this box.: </a:t>
            </a:r>
            <a:r>
              <a:rPr kumimoji="1" lang="en-US" sz="2800" smtClean="0">
                <a:latin typeface="CMMIB10"/>
              </a:rPr>
              <a:t>A</a:t>
            </a:r>
            <a:r>
              <a:rPr kumimoji="1" lang="en-US" sz="2800" smtClean="0">
                <a:latin typeface="CMBSY10"/>
              </a:rPr>
              <a:t>A</a:t>
            </a:r>
            <a:r>
              <a:rPr kumimoji="1" lang="en-US" sz="2800" smtClean="0">
                <a:latin typeface="CMBX12"/>
              </a:rPr>
              <a:t>A</a:t>
            </a:r>
            <a:endParaRPr kumimoji="1"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Another “sequential composition”</a:t>
            </a:r>
            <a:endParaRPr kumimoji="1" lang="en-US" dirty="0"/>
          </a:p>
        </p:txBody>
      </p:sp>
      <p:pic>
        <p:nvPicPr>
          <p:cNvPr id="7" name="図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48" y="1571612"/>
            <a:ext cx="3643338" cy="433037"/>
          </a:xfrm>
          <a:prstGeom prst="rect">
            <a:avLst/>
          </a:prstGeom>
          <a:noFill/>
          <a:ln/>
          <a:effectLst/>
        </p:spPr>
      </p:pic>
      <p:pic>
        <p:nvPicPr>
          <p:cNvPr id="40" name="図 3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3778" y="1428736"/>
            <a:ext cx="1713830" cy="446460"/>
          </a:xfrm>
          <a:prstGeom prst="rect">
            <a:avLst/>
          </a:prstGeom>
          <a:noFill/>
          <a:ln/>
          <a:effectLst/>
        </p:spPr>
      </p:pic>
      <p:pic>
        <p:nvPicPr>
          <p:cNvPr id="42" name="コンテンツ プレースホルダ 41" descr="TP_tmp.pn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3778" y="4000503"/>
            <a:ext cx="1713830" cy="395025"/>
          </a:xfrm>
          <a:noFill/>
          <a:ln/>
          <a:effectLst/>
        </p:spPr>
      </p:pic>
      <p:pic>
        <p:nvPicPr>
          <p:cNvPr id="15" name="図 1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1539204"/>
            <a:ext cx="1853532" cy="337558"/>
          </a:xfrm>
          <a:prstGeom prst="rect">
            <a:avLst/>
          </a:prstGeom>
          <a:noFill/>
        </p:spPr>
      </p:pic>
      <p:pic>
        <p:nvPicPr>
          <p:cNvPr id="17" name="図 1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904504" y="2095836"/>
            <a:ext cx="1575371" cy="1669931"/>
          </a:xfrm>
          <a:prstGeom prst="rect">
            <a:avLst/>
          </a:prstGeom>
          <a:noFill/>
        </p:spPr>
      </p:pic>
      <p:pic>
        <p:nvPicPr>
          <p:cNvPr id="19" name="図 1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724736" y="2562149"/>
            <a:ext cx="1691772" cy="710829"/>
          </a:xfrm>
          <a:prstGeom prst="rect">
            <a:avLst/>
          </a:prstGeom>
          <a:noFill/>
        </p:spPr>
      </p:pic>
      <p:pic>
        <p:nvPicPr>
          <p:cNvPr id="21" name="図 2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3857628"/>
            <a:ext cx="3000396" cy="796980"/>
          </a:xfrm>
          <a:prstGeom prst="rect">
            <a:avLst/>
          </a:prstGeom>
          <a:noFill/>
        </p:spPr>
      </p:pic>
      <p:pic>
        <p:nvPicPr>
          <p:cNvPr id="23" name="図 2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071942"/>
            <a:ext cx="1857388" cy="499431"/>
          </a:xfrm>
          <a:prstGeom prst="rect">
            <a:avLst/>
          </a:prstGeom>
          <a:noFill/>
        </p:spPr>
      </p:pic>
      <p:sp>
        <p:nvSpPr>
          <p:cNvPr id="24" name="円形吹き出し 23"/>
          <p:cNvSpPr/>
          <p:nvPr/>
        </p:nvSpPr>
        <p:spPr>
          <a:xfrm>
            <a:off x="1857356" y="4500570"/>
            <a:ext cx="500066" cy="357190"/>
          </a:xfrm>
          <a:prstGeom prst="wedgeEllipseCallout">
            <a:avLst>
              <a:gd name="adj1" fmla="val -50326"/>
              <a:gd name="adj2" fmla="val -4072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  <a:latin typeface="cmbxti10" pitchFamily="34" charset="0"/>
              </a:rPr>
              <a:t>x</a:t>
            </a:r>
          </a:p>
        </p:txBody>
      </p:sp>
      <p:sp>
        <p:nvSpPr>
          <p:cNvPr id="25" name="円形吹き出し 24"/>
          <p:cNvSpPr/>
          <p:nvPr/>
        </p:nvSpPr>
        <p:spPr>
          <a:xfrm>
            <a:off x="3286116" y="4429132"/>
            <a:ext cx="500066" cy="357190"/>
          </a:xfrm>
          <a:prstGeom prst="wedgeEllipseCallout">
            <a:avLst>
              <a:gd name="adj1" fmla="val -41478"/>
              <a:gd name="adj2" fmla="val -613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  <a:latin typeface="cmbxti10" pitchFamily="34" charset="0"/>
              </a:rPr>
              <a:t>y</a:t>
            </a:r>
          </a:p>
        </p:txBody>
      </p:sp>
      <p:sp>
        <p:nvSpPr>
          <p:cNvPr id="26" name="円形吹き出し 25"/>
          <p:cNvSpPr/>
          <p:nvPr/>
        </p:nvSpPr>
        <p:spPr>
          <a:xfrm>
            <a:off x="7429520" y="4500570"/>
            <a:ext cx="500066" cy="357190"/>
          </a:xfrm>
          <a:prstGeom prst="wedgeEllipseCallout">
            <a:avLst>
              <a:gd name="adj1" fmla="val -32630"/>
              <a:gd name="adj2" fmla="val -613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  <a:latin typeface="cmbxti10" pitchFamily="34" charset="0"/>
              </a:rPr>
              <a:t>x</a:t>
            </a:r>
          </a:p>
        </p:txBody>
      </p:sp>
      <p:sp>
        <p:nvSpPr>
          <p:cNvPr id="27" name="円形吹き出し 26"/>
          <p:cNvSpPr/>
          <p:nvPr/>
        </p:nvSpPr>
        <p:spPr>
          <a:xfrm>
            <a:off x="8286776" y="4500570"/>
            <a:ext cx="500066" cy="357190"/>
          </a:xfrm>
          <a:prstGeom prst="wedgeEllipseCallout">
            <a:avLst>
              <a:gd name="adj1" fmla="val -41478"/>
              <a:gd name="adj2" fmla="val -613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  <a:latin typeface="cmbxti10" pitchFamily="34" charset="0"/>
              </a:rPr>
              <a:t>y</a:t>
            </a:r>
          </a:p>
        </p:txBody>
      </p:sp>
      <p:sp>
        <p:nvSpPr>
          <p:cNvPr id="29" name="角丸四角形吹き出し 28"/>
          <p:cNvSpPr/>
          <p:nvPr/>
        </p:nvSpPr>
        <p:spPr>
          <a:xfrm>
            <a:off x="3714744" y="2000240"/>
            <a:ext cx="3286148" cy="357190"/>
          </a:xfrm>
          <a:prstGeom prst="wedgeRoundRectCallout">
            <a:avLst>
              <a:gd name="adj1" fmla="val -3629"/>
              <a:gd name="adj2" fmla="val -90863"/>
              <a:gd name="adj3" fmla="val 16667"/>
            </a:avLst>
          </a:prstGeom>
          <a:solidFill>
            <a:schemeClr val="tx2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pic>
        <p:nvPicPr>
          <p:cNvPr id="45" name="図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57620" y="2064347"/>
            <a:ext cx="2986453" cy="307124"/>
          </a:xfrm>
          <a:prstGeom prst="rect">
            <a:avLst/>
          </a:prstGeom>
          <a:noFill/>
          <a:ln/>
          <a:effectLst/>
        </p:spPr>
      </p:pic>
      <p:sp>
        <p:nvSpPr>
          <p:cNvPr id="34" name="角丸四角形吹き出し 33"/>
          <p:cNvSpPr/>
          <p:nvPr/>
        </p:nvSpPr>
        <p:spPr>
          <a:xfrm>
            <a:off x="2428860" y="4929198"/>
            <a:ext cx="6000792" cy="357190"/>
          </a:xfrm>
          <a:prstGeom prst="wedgeRoundRectCallout">
            <a:avLst>
              <a:gd name="adj1" fmla="val 1864"/>
              <a:gd name="adj2" fmla="val -224761"/>
              <a:gd name="adj3" fmla="val 16667"/>
            </a:avLst>
          </a:prstGeom>
          <a:solidFill>
            <a:srgbClr val="782C2A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pic>
        <p:nvPicPr>
          <p:cNvPr id="46" name="図 4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14612" y="5000636"/>
            <a:ext cx="5322121" cy="285752"/>
          </a:xfrm>
          <a:prstGeom prst="rect">
            <a:avLst/>
          </a:prstGeom>
          <a:noFill/>
          <a:ln/>
          <a:effectLst/>
        </p:spPr>
      </p:pic>
      <p:sp>
        <p:nvSpPr>
          <p:cNvPr id="38" name="角丸四角形 37"/>
          <p:cNvSpPr/>
          <p:nvPr/>
        </p:nvSpPr>
        <p:spPr>
          <a:xfrm>
            <a:off x="714348" y="5857892"/>
            <a:ext cx="6572296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kumimoji="1" lang="en-US" sz="2400" dirty="0" smtClean="0">
                <a:solidFill>
                  <a:schemeClr val="tx1"/>
                </a:solidFill>
                <a:sym typeface="Wingdings" pitchFamily="2" charset="2"/>
              </a:rPr>
              <a:t> Two “sequential composition” operators</a:t>
            </a:r>
          </a:p>
          <a:p>
            <a:pPr fontAlgn="base"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•"/>
            </a:pPr>
            <a:r>
              <a:rPr kumimoji="1" lang="en-US" sz="2400" dirty="0" smtClean="0">
                <a:solidFill>
                  <a:schemeClr val="tx1"/>
                </a:solidFill>
                <a:sym typeface="Wingdings" pitchFamily="2" charset="2"/>
              </a:rPr>
              <a:t> Are they “compatible”?  </a:t>
            </a:r>
            <a:r>
              <a:rPr kumimoji="1" lang="en-US" sz="2400" b="1" dirty="0" smtClean="0">
                <a:solidFill>
                  <a:schemeClr val="tx1"/>
                </a:solidFill>
                <a:sym typeface="Wingdings" pitchFamily="2" charset="2"/>
              </a:rPr>
              <a:t>compositionality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 rot="2700000">
            <a:off x="4488997" y="2871883"/>
            <a:ext cx="1067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  <p:bldP spid="34" grpId="0" animBg="1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雲形吹き出し 13"/>
          <p:cNvSpPr/>
          <p:nvPr/>
        </p:nvSpPr>
        <p:spPr>
          <a:xfrm>
            <a:off x="-357222" y="1214422"/>
            <a:ext cx="3286148" cy="1643074"/>
          </a:xfrm>
          <a:prstGeom prst="cloudCallout">
            <a:avLst>
              <a:gd name="adj1" fmla="val 51921"/>
              <a:gd name="adj2" fmla="val 6845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pic>
        <p:nvPicPr>
          <p:cNvPr id="19" name="図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699" y="1571612"/>
            <a:ext cx="2611475" cy="738507"/>
          </a:xfrm>
          <a:prstGeom prst="rect">
            <a:avLst/>
          </a:prstGeom>
          <a:noFill/>
          <a:ln/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One arises from the other</a:t>
            </a:r>
            <a:endParaRPr kumimoji="1" lang="en-US" dirty="0"/>
          </a:p>
        </p:txBody>
      </p:sp>
      <p:pic>
        <p:nvPicPr>
          <p:cNvPr id="24" name="コンテンツ プレースホルダ 23" descr="TP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55269" y="2714618"/>
            <a:ext cx="6712997" cy="2514827"/>
          </a:xfrm>
          <a:noFill/>
          <a:ln/>
          <a:effectLst/>
        </p:spPr>
      </p:pic>
      <p:sp>
        <p:nvSpPr>
          <p:cNvPr id="11" name="正方形/長方形 10"/>
          <p:cNvSpPr/>
          <p:nvPr/>
        </p:nvSpPr>
        <p:spPr>
          <a:xfrm>
            <a:off x="2000232" y="2571744"/>
            <a:ext cx="6786610" cy="1137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034" y="5643578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kumimoji="1" lang="en-US" sz="2800" dirty="0" smtClean="0"/>
          </a:p>
        </p:txBody>
      </p:sp>
      <p:sp>
        <p:nvSpPr>
          <p:cNvPr id="25" name="角丸四角形 24"/>
          <p:cNvSpPr/>
          <p:nvPr/>
        </p:nvSpPr>
        <p:spPr>
          <a:xfrm>
            <a:off x="714348" y="6072206"/>
            <a:ext cx="500066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</a:rPr>
              <a:t>by </a:t>
            </a:r>
            <a:r>
              <a:rPr kumimoji="1" lang="en-US" sz="2400" dirty="0" err="1" smtClean="0">
                <a:solidFill>
                  <a:schemeClr val="tx1"/>
                </a:solidFill>
              </a:rPr>
              <a:t>coinduction</a:t>
            </a:r>
            <a:r>
              <a:rPr kumimoji="1" lang="en-US" sz="2400" dirty="0" smtClean="0">
                <a:solidFill>
                  <a:schemeClr val="tx1"/>
                </a:solidFill>
              </a:rPr>
              <a:t> </a:t>
            </a:r>
            <a:r>
              <a:rPr kumimoji="1" lang="en-US" sz="2400" b="1" dirty="0" smtClean="0">
                <a:solidFill>
                  <a:schemeClr val="tx1"/>
                </a:solidFill>
              </a:rPr>
              <a:t>definition principle</a:t>
            </a:r>
            <a:endParaRPr kumimoji="1"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2071670" y="5072074"/>
            <a:ext cx="6429420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Compositionality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714512"/>
          </a:xfrm>
        </p:spPr>
        <p:txBody>
          <a:bodyPr>
            <a:normAutofit lnSpcReduction="10000"/>
          </a:bodyPr>
          <a:lstStyle/>
          <a:p>
            <a:r>
              <a:rPr kumimoji="1" lang="en-US" sz="2400" dirty="0" smtClean="0"/>
              <a:t>i.e.</a:t>
            </a:r>
          </a:p>
          <a:p>
            <a:endParaRPr kumimoji="1" lang="en-US" sz="2400" dirty="0" smtClean="0"/>
          </a:p>
          <a:p>
            <a:endParaRPr kumimoji="1" lang="en-US" sz="2400" dirty="0" smtClean="0"/>
          </a:p>
          <a:p>
            <a:r>
              <a:rPr kumimoji="1" lang="en-US" sz="2400" dirty="0" smtClean="0"/>
              <a:t>by </a:t>
            </a:r>
            <a:r>
              <a:rPr kumimoji="1" lang="en-US" sz="2400" dirty="0" err="1" smtClean="0"/>
              <a:t>coinduction</a:t>
            </a:r>
            <a:r>
              <a:rPr kumimoji="1" lang="en-US" sz="2400" dirty="0" smtClean="0"/>
              <a:t> </a:t>
            </a:r>
            <a:r>
              <a:rPr kumimoji="1" lang="en-US" sz="2400" b="1" dirty="0" smtClean="0"/>
              <a:t>proof principle</a:t>
            </a:r>
            <a:r>
              <a:rPr kumimoji="1" lang="en-US" sz="2400" dirty="0" smtClean="0"/>
              <a:t> </a:t>
            </a:r>
            <a:endParaRPr kumimoji="1" lang="en-US" sz="2400" dirty="0"/>
          </a:p>
        </p:txBody>
      </p:sp>
      <p:pic>
        <p:nvPicPr>
          <p:cNvPr id="4" name="図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8929782" y="1532582"/>
            <a:ext cx="3643338" cy="433037"/>
          </a:xfrm>
          <a:prstGeom prst="rect">
            <a:avLst/>
          </a:prstGeom>
          <a:noFill/>
          <a:ln/>
          <a:effectLst/>
        </p:spPr>
      </p:pic>
      <p:pic>
        <p:nvPicPr>
          <p:cNvPr id="5" name="図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5000352" y="1389706"/>
            <a:ext cx="1713830" cy="446460"/>
          </a:xfrm>
          <a:prstGeom prst="rect">
            <a:avLst/>
          </a:prstGeom>
          <a:noFill/>
          <a:ln/>
          <a:effectLst/>
        </p:spPr>
      </p:pic>
      <p:pic>
        <p:nvPicPr>
          <p:cNvPr id="6" name="コンテンツ プレースホルダ 4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5000352" y="3961473"/>
            <a:ext cx="1713830" cy="395025"/>
          </a:xfrm>
          <a:prstGeom prst="rect">
            <a:avLst/>
          </a:prstGeom>
          <a:noFill/>
          <a:ln/>
          <a:effectLst/>
        </p:spPr>
      </p:pic>
      <p:pic>
        <p:nvPicPr>
          <p:cNvPr id="7" name="図 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14676" y="1500174"/>
            <a:ext cx="1853532" cy="337558"/>
          </a:xfrm>
          <a:prstGeom prst="rect">
            <a:avLst/>
          </a:prstGeom>
          <a:noFill/>
        </p:spPr>
      </p:pic>
      <p:pic>
        <p:nvPicPr>
          <p:cNvPr id="8" name="図 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8739626" y="2056806"/>
            <a:ext cx="1575371" cy="1669931"/>
          </a:xfrm>
          <a:prstGeom prst="rect">
            <a:avLst/>
          </a:prstGeom>
          <a:noFill/>
        </p:spPr>
      </p:pic>
      <p:pic>
        <p:nvPicPr>
          <p:cNvPr id="9" name="図 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-2919394" y="2523119"/>
            <a:ext cx="1691772" cy="710829"/>
          </a:xfrm>
          <a:prstGeom prst="rect">
            <a:avLst/>
          </a:prstGeom>
          <a:noFill/>
        </p:spPr>
      </p:pic>
      <p:pic>
        <p:nvPicPr>
          <p:cNvPr id="10" name="図 9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644030" y="3818598"/>
            <a:ext cx="3000396" cy="796980"/>
          </a:xfrm>
          <a:prstGeom prst="rect">
            <a:avLst/>
          </a:prstGeom>
          <a:noFill/>
        </p:spPr>
      </p:pic>
      <p:pic>
        <p:nvPicPr>
          <p:cNvPr id="11" name="図 10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14676" y="4032912"/>
            <a:ext cx="1857388" cy="499431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 rot="2700000">
            <a:off x="4488998" y="2729006"/>
            <a:ext cx="1067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pic>
        <p:nvPicPr>
          <p:cNvPr id="17" name="図 1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5114006"/>
            <a:ext cx="5929354" cy="696083"/>
          </a:xfrm>
          <a:prstGeom prst="rect">
            <a:avLst/>
          </a:prstGeom>
          <a:noFill/>
        </p:spPr>
      </p:pic>
      <p:pic>
        <p:nvPicPr>
          <p:cNvPr id="19" name="図 18" descr="comp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5852" y="1857364"/>
            <a:ext cx="6470206" cy="259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000100" y="1714488"/>
            <a:ext cx="5000660" cy="10715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dirty="0" smtClean="0"/>
              <a:t>Nested algebraic structure: </a:t>
            </a:r>
            <a:br>
              <a:rPr kumimoji="1" lang="en-US" dirty="0" smtClean="0"/>
            </a:br>
            <a:r>
              <a:rPr kumimoji="1" lang="en-US" i="1" dirty="0" smtClean="0"/>
              <a:t>the microcosm principle</a:t>
            </a:r>
            <a:endParaRPr kumimoji="1" lang="en-US" i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24600" y="1600200"/>
            <a:ext cx="14478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en-US" altLang="ja-JP"/>
              <a:t>with</a:t>
            </a:r>
          </a:p>
        </p:txBody>
      </p:sp>
      <p:pic>
        <p:nvPicPr>
          <p:cNvPr id="7" name="Picture 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057400"/>
            <a:ext cx="2438400" cy="7572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519710" y="4724400"/>
            <a:ext cx="3429000" cy="1981200"/>
          </a:xfrm>
          <a:prstGeom prst="roundRect">
            <a:avLst>
              <a:gd name="adj" fmla="val 9488"/>
            </a:avLst>
          </a:prstGeom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  <a:buFont typeface="Courier New" pitchFamily="49" charset="0"/>
              <a:buChar char="o"/>
            </a:pPr>
            <a:r>
              <a:rPr lang="de-AT" sz="2800" dirty="0" smtClean="0"/>
              <a:t> </a:t>
            </a:r>
            <a:r>
              <a:rPr lang="de-AT" sz="2800" b="1" dirty="0" smtClean="0"/>
              <a:t>operations   </a:t>
            </a:r>
          </a:p>
          <a:p>
            <a:pPr algn="l">
              <a:spcBef>
                <a:spcPts val="0"/>
              </a:spcBef>
            </a:pP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AT" sz="2400" dirty="0" smtClean="0"/>
              <a:t>binary </a:t>
            </a:r>
            <a:r>
              <a:rPr lang="de-AT" sz="2400" spc="-300" dirty="0" smtClean="0"/>
              <a:t> </a:t>
            </a:r>
            <a:endParaRPr lang="de-AT" sz="2800" b="1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buFont typeface="Courier New" pitchFamily="49" charset="0"/>
              <a:buChar char="o"/>
            </a:pP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800" b="1" dirty="0" smtClean="0"/>
              <a:t>equations</a:t>
            </a:r>
          </a:p>
          <a:p>
            <a:pPr algn="l">
              <a:spcBef>
                <a:spcPts val="0"/>
              </a:spcBef>
            </a:pP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AT" sz="2400" dirty="0" smtClean="0"/>
              <a:t>e.g. assoc. of </a:t>
            </a:r>
            <a:endParaRPr lang="de-AT" sz="2800" b="1" dirty="0" smtClean="0"/>
          </a:p>
        </p:txBody>
      </p:sp>
      <p:sp>
        <p:nvSpPr>
          <p:cNvPr id="10" name="Rounded Rectangle 10"/>
          <p:cNvSpPr/>
          <p:nvPr/>
        </p:nvSpPr>
        <p:spPr>
          <a:xfrm>
            <a:off x="642910" y="3500438"/>
            <a:ext cx="3429000" cy="12239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 pitchFamily="34" charset="0"/>
              </a:rPr>
              <a:t>X</a:t>
            </a:r>
            <a:r>
              <a:rPr lang="en-US" altLang="ja-JP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 pitchFamily="34" charset="0"/>
              </a:rPr>
              <a:t>2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8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bm10" pitchFamily="34" charset="0"/>
              </a:rPr>
              <a:t>C</a:t>
            </a:r>
            <a:r>
              <a:rPr lang="de-AT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</a:t>
            </a:r>
            <a:endParaRPr lang="de-AT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1" name="Bent Arrow 11"/>
          <p:cNvSpPr/>
          <p:nvPr/>
        </p:nvSpPr>
        <p:spPr>
          <a:xfrm flipH="1">
            <a:off x="3843310" y="3505200"/>
            <a:ext cx="4191000" cy="838200"/>
          </a:xfrm>
          <a:prstGeom prst="bentArrow">
            <a:avLst>
              <a:gd name="adj1" fmla="val 37399"/>
              <a:gd name="adj2" fmla="val 31793"/>
              <a:gd name="adj3" fmla="val 25000"/>
              <a:gd name="adj4" fmla="val 3242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sz="28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outer interpretation</a:t>
            </a:r>
            <a:endParaRPr lang="de-AT" sz="2800" b="1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Bent Arrow 13"/>
          <p:cNvSpPr/>
          <p:nvPr/>
        </p:nvSpPr>
        <p:spPr>
          <a:xfrm rot="16200000">
            <a:off x="2695552" y="2967042"/>
            <a:ext cx="923916" cy="4419600"/>
          </a:xfrm>
          <a:prstGeom prst="bentArrow">
            <a:avLst>
              <a:gd name="adj1" fmla="val 31224"/>
              <a:gd name="adj2" fmla="val 31793"/>
              <a:gd name="adj3" fmla="val 25000"/>
              <a:gd name="adj4" fmla="val 3242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sz="2800" b="1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inner interpretation</a:t>
            </a:r>
            <a:endParaRPr lang="de-AT" sz="2800" b="1" spc="150" dirty="0">
              <a:ln w="11430"/>
              <a:solidFill>
                <a:schemeClr val="tx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図 1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8925" y="1828800"/>
            <a:ext cx="4572550" cy="798614"/>
          </a:xfrm>
          <a:prstGeom prst="rect">
            <a:avLst/>
          </a:prstGeom>
          <a:noFill/>
          <a:ln/>
          <a:effectLst/>
        </p:spPr>
      </p:pic>
      <p:pic>
        <p:nvPicPr>
          <p:cNvPr id="16" name="コンテンツ プレースホルダ 15" descr="TP_tmp.png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9982" y="5429264"/>
            <a:ext cx="642942" cy="225899"/>
          </a:xfrm>
          <a:noFill/>
        </p:spPr>
      </p:pic>
      <p:pic>
        <p:nvPicPr>
          <p:cNvPr id="17" name="コンテンツ プレースホルダ 1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1524" y="6244578"/>
            <a:ext cx="642942" cy="225899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5138710" y="4343400"/>
            <a:ext cx="3581400" cy="533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sz="2400" b="1" spc="150" dirty="0" smtClean="0">
                <a:ln w="11430"/>
                <a:solidFill>
                  <a:srgbClr val="F8F8F8"/>
                </a:solidFill>
              </a:rPr>
              <a:t>algebraic theory</a:t>
            </a:r>
            <a:endParaRPr lang="de-AT" sz="2400" b="1" spc="150" dirty="0">
              <a:ln w="11430"/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lum bright="26000" contrast="-26000"/>
          </a:blip>
          <a:srcRect/>
          <a:stretch>
            <a:fillRect/>
          </a:stretch>
        </p:blipFill>
        <p:spPr bwMode="auto">
          <a:xfrm>
            <a:off x="4973706" y="0"/>
            <a:ext cx="4170294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800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We name this principle the </a:t>
            </a:r>
            <a:r>
              <a:rPr lang="en-US" sz="2800" b="1" dirty="0" smtClean="0"/>
              <a:t>microcosm principle</a:t>
            </a:r>
            <a:r>
              <a:rPr lang="en-US" sz="2800" i="1" dirty="0" smtClean="0"/>
              <a:t>, </a:t>
            </a:r>
            <a:r>
              <a:rPr lang="en-US" sz="2800" dirty="0" smtClean="0"/>
              <a:t>after the theory, common in pre-modern correlative cosmologies</a:t>
            </a:r>
            <a:r>
              <a:rPr lang="en-US" sz="2800" i="1" dirty="0" smtClean="0"/>
              <a:t>, </a:t>
            </a:r>
            <a:r>
              <a:rPr lang="en-US" sz="2800" dirty="0" smtClean="0"/>
              <a:t>that every feature of the microcosm (e.g. the human soul) corresponds to some feature of the macrocosm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1800" dirty="0" smtClean="0"/>
              <a:t>John Baez &amp; James Dolan</a:t>
            </a:r>
          </a:p>
          <a:p>
            <a:pPr algn="r">
              <a:buNone/>
            </a:pPr>
            <a:r>
              <a:rPr lang="en-US" sz="1800" i="1" dirty="0" smtClean="0"/>
              <a:t>Higher-Dimensional Algebra III: </a:t>
            </a:r>
          </a:p>
          <a:p>
            <a:pPr algn="r">
              <a:buNone/>
            </a:pPr>
            <a:r>
              <a:rPr lang="en-US" sz="1800" i="1" dirty="0" smtClean="0"/>
              <a:t>n-Categories and the Algebra of </a:t>
            </a:r>
            <a:r>
              <a:rPr lang="en-US" sz="1800" i="1" dirty="0" err="1" smtClean="0"/>
              <a:t>Opetopes</a:t>
            </a:r>
            <a:endParaRPr lang="en-US" sz="1800" i="1" dirty="0" smtClean="0"/>
          </a:p>
          <a:p>
            <a:pPr algn="r">
              <a:buNone/>
            </a:pPr>
            <a:r>
              <a:rPr lang="en-US" sz="1800" dirty="0" smtClean="0"/>
              <a:t>Adv. Math. 1998</a:t>
            </a:r>
          </a:p>
          <a:p>
            <a:pPr algn="r">
              <a:buNone/>
            </a:pPr>
            <a:endParaRPr lang="de-DE" sz="20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Microcosm in </a:t>
            </a:r>
            <a:r>
              <a:rPr lang="en-US" altLang="ja-JP" dirty="0" smtClean="0"/>
              <a:t>macrocosm</a:t>
            </a:r>
            <a:endParaRPr lang="en-US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dirty="0" smtClean="0"/>
              <a:t>The microcosm principle: a retrospective</a:t>
            </a:r>
            <a:endParaRPr kumimoji="1" lang="en-US" dirty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Main result: compositionality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kumimoji="1" lang="en-US" sz="2800" dirty="0" smtClean="0"/>
              <a:t>We study three component calculi: </a:t>
            </a:r>
            <a:r>
              <a:rPr kumimoji="1" lang="en-US" sz="2800" dirty="0" err="1" smtClean="0">
                <a:latin typeface="cmbx10" pitchFamily="34" charset="0"/>
              </a:rPr>
              <a:t>PLTh</a:t>
            </a:r>
            <a:r>
              <a:rPr kumimoji="1" lang="en-US" sz="2800" dirty="0" smtClean="0"/>
              <a:t>, </a:t>
            </a:r>
            <a:r>
              <a:rPr kumimoji="1" lang="en-US" sz="2800" dirty="0" err="1" smtClean="0">
                <a:latin typeface="cmbx10" pitchFamily="34" charset="0"/>
              </a:rPr>
              <a:t>ArrTh</a:t>
            </a:r>
            <a:r>
              <a:rPr kumimoji="1" lang="en-US" sz="2800" dirty="0" smtClean="0"/>
              <a:t>, </a:t>
            </a:r>
            <a:r>
              <a:rPr kumimoji="1" lang="en-US" sz="2800" dirty="0" err="1" smtClean="0">
                <a:latin typeface="cmbx10" pitchFamily="34" charset="0"/>
              </a:rPr>
              <a:t>MArrTh</a:t>
            </a:r>
            <a:r>
              <a:rPr kumimoji="1" lang="en-US" sz="2800" dirty="0" smtClean="0"/>
              <a:t>. For each of them:</a:t>
            </a:r>
          </a:p>
          <a:p>
            <a:pPr>
              <a:buNone/>
            </a:pPr>
            <a:endParaRPr kumimoji="1"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sz="2800" dirty="0" smtClean="0"/>
              <a:t>We </a:t>
            </a:r>
            <a:r>
              <a:rPr kumimoji="1" lang="en-US" sz="2800" dirty="0" smtClean="0"/>
              <a:t>introduce algebraic structure on </a:t>
            </a:r>
            <a:r>
              <a:rPr kumimoji="1" lang="en-US" sz="2800" dirty="0" err="1" smtClean="0">
                <a:latin typeface="cmbx10" pitchFamily="34" charset="0"/>
              </a:rPr>
              <a:t>Coalg</a:t>
            </a:r>
            <a:r>
              <a:rPr kumimoji="1" lang="en-US" sz="2800" baseline="-25000" dirty="0" err="1" smtClean="0">
                <a:latin typeface="cmmib10" pitchFamily="34" charset="0"/>
              </a:rPr>
              <a:t>F</a:t>
            </a:r>
            <a:endParaRPr kumimoji="1" lang="en-US" sz="2800" dirty="0" smtClean="0"/>
          </a:p>
          <a:p>
            <a:pPr marL="914400" lvl="1" indent="-514350"/>
            <a:r>
              <a:rPr kumimoji="1" lang="en-US" sz="2400" dirty="0" smtClean="0"/>
              <a:t>such as </a:t>
            </a:r>
          </a:p>
          <a:p>
            <a:pPr marL="514350" indent="-514350">
              <a:buFont typeface="+mj-lt"/>
              <a:buAutoNum type="arabicPeriod"/>
            </a:pPr>
            <a:endParaRPr kumimoji="1"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sz="2800" dirty="0" smtClean="0"/>
              <a:t>from which algebraic structure on </a:t>
            </a:r>
            <a:r>
              <a:rPr kumimoji="1" lang="en-US" sz="2800" dirty="0" smtClean="0">
                <a:latin typeface="cmmib10" pitchFamily="34" charset="0"/>
              </a:rPr>
              <a:t>Z</a:t>
            </a:r>
            <a:r>
              <a:rPr kumimoji="1" lang="en-US" sz="2800" dirty="0" smtClean="0"/>
              <a:t> canonically arises</a:t>
            </a:r>
          </a:p>
          <a:p>
            <a:pPr marL="914400" lvl="1" indent="-514350"/>
            <a:r>
              <a:rPr kumimoji="1" lang="en-US" sz="2400" dirty="0" smtClean="0"/>
              <a:t>such as </a:t>
            </a:r>
          </a:p>
          <a:p>
            <a:pPr marL="914400" lvl="1" indent="-514350"/>
            <a:r>
              <a:rPr kumimoji="1" lang="en-US" sz="2400" dirty="0" smtClean="0"/>
              <a:t>by </a:t>
            </a:r>
            <a:r>
              <a:rPr kumimoji="1" lang="en-US" sz="2400" dirty="0" err="1" smtClean="0"/>
              <a:t>coinduction</a:t>
            </a:r>
            <a:r>
              <a:rPr kumimoji="1" lang="en-US" sz="2400" dirty="0" smtClean="0"/>
              <a:t> (def. principle)</a:t>
            </a:r>
          </a:p>
          <a:p>
            <a:pPr marL="514350" indent="-514350">
              <a:buFont typeface="+mj-lt"/>
              <a:buAutoNum type="arabicPeriod"/>
            </a:pPr>
            <a:endParaRPr kumimoji="1"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sz="2800" dirty="0" smtClean="0"/>
              <a:t>relating the two, we have the compositionality property</a:t>
            </a:r>
          </a:p>
          <a:p>
            <a:pPr marL="914400" lvl="1" indent="-514350"/>
            <a:r>
              <a:rPr kumimoji="1" lang="en-US" sz="2400" dirty="0" smtClean="0"/>
              <a:t>by </a:t>
            </a:r>
            <a:r>
              <a:rPr kumimoji="1" lang="en-US" sz="2400" dirty="0" err="1" smtClean="0"/>
              <a:t>coinduction</a:t>
            </a:r>
            <a:r>
              <a:rPr kumimoji="1" lang="en-US" sz="2400" dirty="0" smtClean="0"/>
              <a:t> (proof principle)</a:t>
            </a:r>
          </a:p>
        </p:txBody>
      </p:sp>
      <p:pic>
        <p:nvPicPr>
          <p:cNvPr id="5" name="図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3186279"/>
            <a:ext cx="664085" cy="242721"/>
          </a:xfrm>
          <a:prstGeom prst="rect">
            <a:avLst/>
          </a:prstGeom>
          <a:noFill/>
        </p:spPr>
      </p:pic>
      <p:pic>
        <p:nvPicPr>
          <p:cNvPr id="7" name="図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75677" y="4494773"/>
            <a:ext cx="713325" cy="2915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ppletreeblog.com/wp-content/2007/09/hurry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-2286048" y="3714752"/>
            <a:ext cx="2071670" cy="2810405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72198" y="5000636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kumimoji="1" lang="en-US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1"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kumimoji="1" lang="en-US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224" y="2285992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microcosm</a:t>
            </a:r>
          </a:p>
          <a:p>
            <a:pPr algn="dist"/>
            <a:r>
              <a:rPr kumimoji="1"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The microcosm principle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en-US" sz="2800" b="1" dirty="0" smtClean="0"/>
              <a:t>Examples</a:t>
            </a:r>
          </a:p>
          <a:p>
            <a:r>
              <a:rPr kumimoji="1" lang="en-US" sz="2800" dirty="0" smtClean="0"/>
              <a:t>components and their behaviors</a:t>
            </a:r>
          </a:p>
          <a:p>
            <a:r>
              <a:rPr kumimoji="1" lang="en-US" sz="2800" dirty="0" err="1" smtClean="0"/>
              <a:t>monoid</a:t>
            </a:r>
            <a:r>
              <a:rPr kumimoji="1" lang="en-US" sz="2800" dirty="0" smtClean="0"/>
              <a:t> in a </a:t>
            </a:r>
            <a:r>
              <a:rPr kumimoji="1" lang="en-US" sz="2800" dirty="0" err="1" smtClean="0"/>
              <a:t>monoidal</a:t>
            </a:r>
            <a:r>
              <a:rPr kumimoji="1" lang="en-US" sz="2800" dirty="0" smtClean="0"/>
              <a:t> category</a:t>
            </a:r>
            <a:endParaRPr kumimoji="1" lang="en-US" sz="2800" dirty="0"/>
          </a:p>
        </p:txBody>
      </p:sp>
      <p:sp>
        <p:nvSpPr>
          <p:cNvPr id="4" name="Rounded Rectangle 7"/>
          <p:cNvSpPr/>
          <p:nvPr/>
        </p:nvSpPr>
        <p:spPr>
          <a:xfrm>
            <a:off x="5519710" y="3162312"/>
            <a:ext cx="3429000" cy="1981200"/>
          </a:xfrm>
          <a:prstGeom prst="roundRect">
            <a:avLst>
              <a:gd name="adj" fmla="val 9488"/>
            </a:avLst>
          </a:prstGeom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  <a:buFont typeface="Courier New" pitchFamily="49" charset="0"/>
              <a:buChar char="o"/>
            </a:pPr>
            <a:r>
              <a:rPr lang="de-AT" sz="2800" dirty="0" smtClean="0"/>
              <a:t> </a:t>
            </a:r>
            <a:r>
              <a:rPr lang="de-AT" sz="2800" b="1" dirty="0" smtClean="0"/>
              <a:t>operations   </a:t>
            </a:r>
          </a:p>
          <a:p>
            <a:pPr algn="l">
              <a:spcBef>
                <a:spcPts val="0"/>
              </a:spcBef>
            </a:pP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AT" sz="2400" dirty="0" smtClean="0"/>
              <a:t>binary </a:t>
            </a:r>
            <a:r>
              <a:rPr lang="de-AT" sz="2400" spc="-300" dirty="0" smtClean="0"/>
              <a:t> </a:t>
            </a:r>
            <a:endParaRPr lang="de-AT" sz="2800" b="1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buFont typeface="Courier New" pitchFamily="49" charset="0"/>
              <a:buChar char="o"/>
            </a:pP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800" b="1" dirty="0" smtClean="0"/>
              <a:t>equations</a:t>
            </a:r>
          </a:p>
          <a:p>
            <a:pPr algn="l">
              <a:spcBef>
                <a:spcPts val="0"/>
              </a:spcBef>
            </a:pPr>
            <a:r>
              <a:rPr lang="de-A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de-AT" sz="2400" dirty="0" smtClean="0"/>
              <a:t>e.g. assoc. of </a:t>
            </a:r>
            <a:endParaRPr lang="de-AT" sz="2800" b="1" dirty="0" smtClean="0"/>
          </a:p>
        </p:txBody>
      </p:sp>
      <p:sp>
        <p:nvSpPr>
          <p:cNvPr id="5" name="Rounded Rectangle 10"/>
          <p:cNvSpPr/>
          <p:nvPr/>
        </p:nvSpPr>
        <p:spPr>
          <a:xfrm>
            <a:off x="642910" y="1938350"/>
            <a:ext cx="3429000" cy="122396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 pitchFamily="34" charset="0"/>
              </a:rPr>
              <a:t>X</a:t>
            </a:r>
            <a:r>
              <a:rPr lang="en-US" altLang="ja-JP" sz="8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8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 pitchFamily="34" charset="0"/>
              </a:rPr>
              <a:t>2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8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bm10" pitchFamily="34" charset="0"/>
              </a:rPr>
              <a:t>C</a:t>
            </a:r>
            <a:r>
              <a:rPr lang="de-AT" sz="1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</a:t>
            </a:r>
            <a:endParaRPr lang="de-AT" sz="11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6" name="Bent Arrow 11"/>
          <p:cNvSpPr/>
          <p:nvPr/>
        </p:nvSpPr>
        <p:spPr>
          <a:xfrm flipH="1">
            <a:off x="3843310" y="1943112"/>
            <a:ext cx="4191000" cy="838200"/>
          </a:xfrm>
          <a:prstGeom prst="bentArrow">
            <a:avLst>
              <a:gd name="adj1" fmla="val 37399"/>
              <a:gd name="adj2" fmla="val 31793"/>
              <a:gd name="adj3" fmla="val 25000"/>
              <a:gd name="adj4" fmla="val 3242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sz="2800" b="1" spc="150" dirty="0" smtClean="0">
                <a:ln w="11430"/>
                <a:solidFill>
                  <a:schemeClr val="accent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outer interpretation</a:t>
            </a:r>
            <a:endParaRPr lang="de-AT" sz="2800" b="1" spc="150" dirty="0">
              <a:ln w="11430"/>
              <a:solidFill>
                <a:schemeClr val="accent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Bent Arrow 13"/>
          <p:cNvSpPr/>
          <p:nvPr/>
        </p:nvSpPr>
        <p:spPr>
          <a:xfrm rot="16200000">
            <a:off x="2695552" y="1404954"/>
            <a:ext cx="923916" cy="4419600"/>
          </a:xfrm>
          <a:prstGeom prst="bentArrow">
            <a:avLst>
              <a:gd name="adj1" fmla="val 31224"/>
              <a:gd name="adj2" fmla="val 31793"/>
              <a:gd name="adj3" fmla="val 25000"/>
              <a:gd name="adj4" fmla="val 3242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 anchorCtr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sz="2800" b="1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inner interpretation</a:t>
            </a:r>
            <a:endParaRPr lang="de-AT" sz="2800" b="1" spc="150" dirty="0">
              <a:ln w="11430"/>
              <a:solidFill>
                <a:schemeClr val="tx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コンテンツ プレースホルダ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9982" y="3867176"/>
            <a:ext cx="642942" cy="225899"/>
          </a:xfrm>
          <a:prstGeom prst="rect">
            <a:avLst/>
          </a:prstGeom>
          <a:noFill/>
        </p:spPr>
      </p:pic>
      <p:pic>
        <p:nvPicPr>
          <p:cNvPr id="9" name="コンテンツ プレースホルダ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1524" y="4682490"/>
            <a:ext cx="642942" cy="225899"/>
          </a:xfrm>
          <a:prstGeom prst="rect">
            <a:avLst/>
          </a:prstGeom>
          <a:noFill/>
        </p:spPr>
      </p:pic>
      <p:sp>
        <p:nvSpPr>
          <p:cNvPr id="10" name="Rounded Rectangle 8"/>
          <p:cNvSpPr/>
          <p:nvPr/>
        </p:nvSpPr>
        <p:spPr>
          <a:xfrm>
            <a:off x="5138710" y="2781312"/>
            <a:ext cx="3581400" cy="533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sz="2400" b="1" spc="150" dirty="0" smtClean="0">
                <a:ln w="11430"/>
                <a:solidFill>
                  <a:srgbClr val="F8F8F8"/>
                </a:solidFill>
              </a:rPr>
              <a:t>algebraic theory</a:t>
            </a:r>
            <a:endParaRPr lang="de-AT" sz="2400" b="1" spc="150" dirty="0">
              <a:ln w="11430"/>
              <a:solidFill>
                <a:srgbClr val="FFC000"/>
              </a:solidFill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0" y="1000108"/>
            <a:ext cx="1571636" cy="1071570"/>
          </a:xfrm>
          <a:prstGeom prst="wedgeEllipseCallout">
            <a:avLst>
              <a:gd name="adj1" fmla="val 17642"/>
              <a:gd name="adj2" fmla="val 66629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dirty="0" smtClean="0">
                <a:solidFill>
                  <a:schemeClr val="bg1"/>
                </a:solidFill>
              </a:rPr>
              <a:t>inner model</a:t>
            </a:r>
          </a:p>
        </p:txBody>
      </p:sp>
      <p:sp>
        <p:nvSpPr>
          <p:cNvPr id="12" name="円形吹き出し 11"/>
          <p:cNvSpPr/>
          <p:nvPr/>
        </p:nvSpPr>
        <p:spPr>
          <a:xfrm>
            <a:off x="2000232" y="928670"/>
            <a:ext cx="1571636" cy="1071570"/>
          </a:xfrm>
          <a:prstGeom prst="wedgeEllipseCallout">
            <a:avLst>
              <a:gd name="adj1" fmla="val 17642"/>
              <a:gd name="adj2" fmla="val 6662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dirty="0" smtClean="0">
                <a:solidFill>
                  <a:schemeClr val="bg1"/>
                </a:solidFill>
              </a:rPr>
              <a:t>outer</a:t>
            </a:r>
          </a:p>
          <a:p>
            <a:pPr algn="ctr"/>
            <a:r>
              <a:rPr kumimoji="1" lang="en-US" sz="2400" dirty="0" smtClean="0">
                <a:solidFill>
                  <a:schemeClr val="bg1"/>
                </a:solidFill>
              </a:rPr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13612" cy="48021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500" dirty="0" smtClean="0"/>
              <a:t>You may have seen it</a:t>
            </a:r>
          </a:p>
          <a:p>
            <a:pPr lvl="1" eaLnBrk="1" hangingPunct="1"/>
            <a:r>
              <a:rPr lang="en-US" altLang="ja-JP" sz="2100" dirty="0" smtClean="0"/>
              <a:t>“a </a:t>
            </a:r>
            <a:r>
              <a:rPr lang="en-US" altLang="ja-JP" sz="2100" dirty="0" err="1" smtClean="0"/>
              <a:t>monoid</a:t>
            </a:r>
            <a:r>
              <a:rPr lang="en-US" altLang="ja-JP" sz="2100" dirty="0" smtClean="0"/>
              <a:t> is in a </a:t>
            </a:r>
            <a:r>
              <a:rPr lang="en-US" altLang="ja-JP" sz="2100" dirty="0" err="1" smtClean="0"/>
              <a:t>monoidal</a:t>
            </a:r>
            <a:r>
              <a:rPr lang="en-US" altLang="ja-JP" sz="2100" dirty="0" smtClean="0"/>
              <a:t> category”</a:t>
            </a:r>
          </a:p>
          <a:p>
            <a:pPr lvl="1" eaLnBrk="1" hangingPunct="1"/>
            <a:endParaRPr lang="en-US" altLang="ja-JP" sz="2100" dirty="0" smtClean="0"/>
          </a:p>
          <a:p>
            <a:pPr lvl="1" eaLnBrk="1" hangingPunct="1"/>
            <a:endParaRPr lang="en-US" altLang="ja-JP" sz="2100" dirty="0" smtClean="0"/>
          </a:p>
          <a:p>
            <a:pPr lvl="1" eaLnBrk="1" hangingPunct="1"/>
            <a:endParaRPr lang="en-US" altLang="ja-JP" sz="2100" dirty="0" smtClean="0"/>
          </a:p>
          <a:p>
            <a:pPr lvl="1" eaLnBrk="1" hangingPunct="1"/>
            <a:endParaRPr lang="en-US" altLang="ja-JP" sz="2100" dirty="0" smtClean="0"/>
          </a:p>
          <a:p>
            <a:pPr lvl="1" eaLnBrk="1" hangingPunct="1"/>
            <a:endParaRPr lang="en-US" altLang="ja-JP" sz="2100" dirty="0" smtClean="0"/>
          </a:p>
          <a:p>
            <a:pPr lvl="1" eaLnBrk="1" hangingPunct="1"/>
            <a:endParaRPr lang="en-US" altLang="ja-JP" sz="2100" dirty="0" smtClean="0"/>
          </a:p>
          <a:p>
            <a:pPr lvl="2" eaLnBrk="1" hangingPunct="1">
              <a:buFont typeface="Wingdings" pitchFamily="2" charset="2"/>
              <a:buNone/>
            </a:pPr>
            <a:endParaRPr lang="en-US" altLang="ja-JP" sz="2000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Microcosm principle in [</a:t>
            </a:r>
            <a:r>
              <a:rPr lang="en-US" altLang="ja-JP" dirty="0" err="1" smtClean="0"/>
              <a:t>MacLane</a:t>
            </a:r>
            <a:r>
              <a:rPr lang="en-US" altLang="ja-JP" dirty="0" smtClean="0"/>
              <a:t>, CWM]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1828800"/>
            <a:ext cx="8153400" cy="2971800"/>
          </a:xfrm>
          <a:prstGeom prst="roundRect">
            <a:avLst>
              <a:gd name="adj" fmla="val 9488"/>
            </a:avLst>
          </a:prstGeom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sz="28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1524000"/>
            <a:ext cx="54102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monoid in a monoidal category</a:t>
            </a:r>
            <a:endParaRPr lang="de-AT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8310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799" y="2093404"/>
            <a:ext cx="7833541" cy="24785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409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Outline</a:t>
            </a:r>
            <a:endParaRPr kumimoji="1" 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1714480" y="1214422"/>
          <a:ext cx="5857916" cy="37147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20455"/>
                <a:gridCol w="966156"/>
                <a:gridCol w="2471305"/>
              </a:tblGrid>
              <a:tr h="16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components</a:t>
                      </a:r>
                    </a:p>
                    <a:p>
                      <a:pPr algn="ctr"/>
                      <a:r>
                        <a:rPr lang="en-US" sz="2400" dirty="0" smtClean="0"/>
                        <a:t>(state-based machines)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coalgebras</a:t>
                      </a:r>
                      <a:endParaRPr lang="en-US" sz="2400" dirty="0"/>
                    </a:p>
                  </a:txBody>
                  <a:tcPr anchor="ctr"/>
                </a:tc>
              </a:tr>
              <a:tr h="9737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their behaviors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by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final </a:t>
                      </a:r>
                      <a:r>
                        <a:rPr lang="en-US" sz="2400" dirty="0" err="1" smtClean="0"/>
                        <a:t>coalgebra</a:t>
                      </a:r>
                      <a:endParaRPr lang="en-US" sz="2400" dirty="0"/>
                    </a:p>
                  </a:txBody>
                  <a:tcPr anchor="ctr"/>
                </a:tc>
              </a:tr>
              <a:tr h="1118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calculus</a:t>
                      </a:r>
                      <a:r>
                        <a:rPr lang="en-US" sz="2400" baseline="0" dirty="0" smtClean="0"/>
                        <a:t> on them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algebraic structure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角丸四角形 11"/>
          <p:cNvSpPr/>
          <p:nvPr/>
        </p:nvSpPr>
        <p:spPr>
          <a:xfrm>
            <a:off x="1643042" y="2857496"/>
            <a:ext cx="6000792" cy="2071702"/>
          </a:xfrm>
          <a:prstGeom prst="round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1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43834" y="3429001"/>
            <a:ext cx="1500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SOS by </a:t>
            </a:r>
            <a:r>
              <a:rPr kumimoji="1" lang="en-US" sz="2000" b="1" spc="1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bialgebras</a:t>
            </a:r>
            <a:endParaRPr kumimoji="1" lang="en-US" sz="2000" b="1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643042" y="1214422"/>
            <a:ext cx="6000792" cy="2643206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 anchorCtr="1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1785926"/>
            <a:ext cx="15001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kumimoji="1" lang="en-US" sz="2000" b="1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Universal </a:t>
            </a:r>
            <a:r>
              <a:rPr kumimoji="1" lang="en-US" sz="2000" b="1" spc="150" dirty="0" err="1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coalgebra</a:t>
            </a:r>
            <a:r>
              <a:rPr kumimoji="1" lang="en-US" sz="2000" b="1" spc="150" dirty="0" smtClean="0">
                <a:ln w="11430"/>
                <a:solidFill>
                  <a:schemeClr val="tx2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in CS</a:t>
            </a:r>
            <a:endParaRPr kumimoji="1" lang="en-US" b="1" spc="150" dirty="0" smtClean="0">
              <a:ln w="11430"/>
              <a:solidFill>
                <a:schemeClr val="tx2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左カーブ矢印 9"/>
          <p:cNvSpPr/>
          <p:nvPr/>
        </p:nvSpPr>
        <p:spPr>
          <a:xfrm rot="10800000">
            <a:off x="4786314" y="3071810"/>
            <a:ext cx="571504" cy="1500198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11" name="左カーブ矢印 10"/>
          <p:cNvSpPr/>
          <p:nvPr/>
        </p:nvSpPr>
        <p:spPr>
          <a:xfrm rot="10800000" flipH="1">
            <a:off x="7000892" y="1857364"/>
            <a:ext cx="642942" cy="2714644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4500562" y="5214950"/>
            <a:ext cx="4786346" cy="1500198"/>
          </a:xfrm>
          <a:prstGeom prst="wedgeRoundRectCallout">
            <a:avLst>
              <a:gd name="adj1" fmla="val -9169"/>
              <a:gd name="adj2" fmla="val -804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800" b="1" dirty="0" smtClean="0">
                <a:solidFill>
                  <a:schemeClr val="tx1"/>
                </a:solidFill>
              </a:rPr>
              <a:t>The Microcosm Principle </a:t>
            </a:r>
          </a:p>
          <a:p>
            <a:pPr algn="ctr"/>
            <a:r>
              <a:rPr kumimoji="1"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[Baez-Dolan][</a:t>
            </a:r>
            <a:r>
              <a:rPr kumimoji="1"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Hasuo</a:t>
            </a:r>
            <a:r>
              <a:rPr kumimoji="1"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-Jacobs-</a:t>
            </a:r>
            <a:r>
              <a:rPr kumimoji="1"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Sokolova</a:t>
            </a:r>
            <a:r>
              <a:rPr kumimoji="1"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FoSSaCS’08]</a:t>
            </a:r>
          </a:p>
          <a:p>
            <a:pPr algn="ctr"/>
            <a:endParaRPr kumimoji="1" lang="en-US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what’s new: many-sorted, pseudo algebra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  <p:sp>
        <p:nvSpPr>
          <p:cNvPr id="14" name="上矢印 13"/>
          <p:cNvSpPr/>
          <p:nvPr/>
        </p:nvSpPr>
        <p:spPr>
          <a:xfrm>
            <a:off x="1500166" y="4929198"/>
            <a:ext cx="2786082" cy="1714512"/>
          </a:xfrm>
          <a:prstGeom prst="upArrow">
            <a:avLst>
              <a:gd name="adj1" fmla="val 74086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compositionality</a:t>
            </a:r>
          </a:p>
          <a:p>
            <a:pPr algn="ctr"/>
            <a:r>
              <a:rPr kumimoji="1"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15" name="雲形吹き出し 14"/>
          <p:cNvSpPr/>
          <p:nvPr/>
        </p:nvSpPr>
        <p:spPr>
          <a:xfrm>
            <a:off x="4857752" y="-214338"/>
            <a:ext cx="4643470" cy="1571636"/>
          </a:xfrm>
          <a:prstGeom prst="cloudCallout">
            <a:avLst>
              <a:gd name="adj1" fmla="val -52085"/>
              <a:gd name="adj2" fmla="val -23834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dirty="0" smtClean="0">
                <a:solidFill>
                  <a:schemeClr val="tx1"/>
                </a:solidFill>
              </a:rPr>
              <a:t>Hughes’ </a:t>
            </a:r>
            <a:r>
              <a:rPr kumimoji="1" lang="en-US" b="1" dirty="0" smtClean="0">
                <a:solidFill>
                  <a:schemeClr val="tx1"/>
                </a:solidFill>
              </a:rPr>
              <a:t>arrow</a:t>
            </a:r>
            <a:r>
              <a:rPr kumimoji="1" lang="en-US" dirty="0" smtClean="0">
                <a:solidFill>
                  <a:schemeClr val="tx1"/>
                </a:solidFill>
              </a:rPr>
              <a:t>, </a:t>
            </a:r>
            <a:r>
              <a:rPr kumimoji="1" lang="en-US" b="1" dirty="0" err="1" smtClean="0">
                <a:solidFill>
                  <a:schemeClr val="tx1"/>
                </a:solidFill>
              </a:rPr>
              <a:t>Freyd</a:t>
            </a:r>
            <a:r>
              <a:rPr kumimoji="1" lang="en-US" b="1" dirty="0" smtClean="0">
                <a:solidFill>
                  <a:schemeClr val="tx1"/>
                </a:solidFill>
              </a:rPr>
              <a:t> category</a:t>
            </a:r>
            <a:r>
              <a:rPr kumimoji="1" lang="en-US" dirty="0" smtClean="0">
                <a:solidFill>
                  <a:schemeClr val="tx1"/>
                </a:solidFill>
              </a:rPr>
              <a:t>, … from functional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 animBg="1"/>
      <p:bldP spid="18" grpId="0"/>
      <p:bldP spid="10" grpId="0" animBg="1"/>
      <p:bldP spid="11" grpId="0" animBg="1"/>
      <p:bldP spid="13" grpId="1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827213"/>
            <a:ext cx="7392987" cy="4802187"/>
          </a:xfrm>
        </p:spPr>
        <p:txBody>
          <a:bodyPr/>
          <a:lstStyle/>
          <a:p>
            <a:pPr lvl="1"/>
            <a:endParaRPr lang="en-US" altLang="ja-JP" b="1" u="sng" dirty="0" smtClean="0"/>
          </a:p>
          <a:p>
            <a:pPr lvl="1" eaLnBrk="1" hangingPunct="1"/>
            <a:endParaRPr lang="en-US" altLang="ja-JP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/>
              <a:t>Lawvere</a:t>
            </a:r>
            <a:r>
              <a:rPr lang="en-US" altLang="ja-JP" dirty="0" smtClean="0"/>
              <a:t> theory </a:t>
            </a:r>
            <a:r>
              <a:rPr lang="en-US" altLang="ja-JP" dirty="0" smtClean="0">
                <a:latin typeface="msbm10" pitchFamily="34" charset="0"/>
              </a:rPr>
              <a:t>L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04800" y="1371600"/>
            <a:ext cx="9448800" cy="1371600"/>
          </a:xfrm>
          <a:prstGeom prst="wedgeEllipseCallout">
            <a:avLst>
              <a:gd name="adj1" fmla="val -9729"/>
              <a:gd name="adj2" fmla="val -82595"/>
            </a:avLst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65760" lvl="0" indent="-256032" fontAlgn="auto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kumimoji="0" lang="en-US" altLang="ja-JP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</a:t>
            </a:r>
            <a:r>
              <a:rPr kumimoji="0" lang="en-US" altLang="ja-JP" sz="3600" b="1" spc="150" dirty="0" smtClean="0">
                <a:ln w="11430"/>
                <a:solidFill>
                  <a:schemeClr val="accent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category</a:t>
            </a:r>
            <a:r>
              <a:rPr kumimoji="0" lang="en-US" altLang="ja-JP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representing an algebraic theory</a:t>
            </a:r>
            <a:endParaRPr lang="de-AT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409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Lawvere theory</a:t>
            </a:r>
            <a:endParaRPr lang="de-A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728" y="1577948"/>
          <a:ext cx="7162800" cy="523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81400"/>
                <a:gridCol w="3581400"/>
              </a:tblGrid>
              <a:tr h="864676">
                <a:tc>
                  <a:txBody>
                    <a:bodyPr/>
                    <a:lstStyle/>
                    <a:p>
                      <a:pPr algn="ctr"/>
                      <a:r>
                        <a:rPr lang="de-AT" sz="2400" b="1" cap="none" spc="30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algebraic theory</a:t>
                      </a:r>
                      <a:endParaRPr lang="de-AT" sz="2400" b="1" cap="none" spc="30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b="1" cap="none" spc="30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as category </a:t>
                      </a:r>
                      <a:r>
                        <a:rPr lang="de-AT" sz="3200" b="1" cap="none" spc="30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msbm10" pitchFamily="34" charset="0"/>
                        </a:rPr>
                        <a:t>L</a:t>
                      </a:r>
                      <a:endParaRPr lang="de-AT" sz="3200" b="1" cap="none" spc="30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msbm10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862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operations</a:t>
                      </a:r>
                    </a:p>
                    <a:p>
                      <a:pPr algn="ctr"/>
                      <a:endParaRPr lang="de-AT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de-AT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 </a:t>
                      </a:r>
                      <a:r>
                        <a:rPr lang="de-AT" sz="24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arrows</a:t>
                      </a:r>
                    </a:p>
                    <a:p>
                      <a:pPr algn="ctr"/>
                      <a:endParaRPr lang="de-AT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de-A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862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equations</a:t>
                      </a:r>
                    </a:p>
                    <a:p>
                      <a:pPr algn="ctr"/>
                      <a:endParaRPr lang="de-AT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de-A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 </a:t>
                      </a:r>
                      <a:r>
                        <a:rPr lang="de-AT" sz="24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commuting diagrams</a:t>
                      </a:r>
                    </a:p>
                    <a:p>
                      <a:pPr algn="ctr"/>
                      <a:endParaRPr lang="de-AT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de-A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loud 5"/>
          <p:cNvSpPr/>
          <p:nvPr/>
        </p:nvSpPr>
        <p:spPr>
          <a:xfrm>
            <a:off x="1733528" y="2924148"/>
            <a:ext cx="3048000" cy="1600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</a:pPr>
            <a:r>
              <a:rPr lang="de-AT" b="1" dirty="0" smtClean="0"/>
              <a:t>m</a:t>
            </a:r>
            <a:r>
              <a:rPr lang="de-AT" dirty="0" smtClean="0"/>
              <a:t> (binary)</a:t>
            </a:r>
          </a:p>
          <a:p>
            <a:pPr algn="l">
              <a:spcBef>
                <a:spcPts val="0"/>
              </a:spcBef>
            </a:pPr>
            <a:r>
              <a:rPr lang="de-AT" b="1" dirty="0" smtClean="0"/>
              <a:t>e</a:t>
            </a:r>
            <a:r>
              <a:rPr lang="de-AT" dirty="0" smtClean="0"/>
              <a:t> (nullary)</a:t>
            </a:r>
            <a:endParaRPr lang="de-AT" dirty="0"/>
          </a:p>
        </p:txBody>
      </p:sp>
      <p:sp>
        <p:nvSpPr>
          <p:cNvPr id="7" name="Cloud 6"/>
          <p:cNvSpPr/>
          <p:nvPr/>
        </p:nvSpPr>
        <p:spPr>
          <a:xfrm>
            <a:off x="5086328" y="2924148"/>
            <a:ext cx="3581400" cy="1600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Cloud 7"/>
          <p:cNvSpPr/>
          <p:nvPr/>
        </p:nvSpPr>
        <p:spPr>
          <a:xfrm>
            <a:off x="4857728" y="4981548"/>
            <a:ext cx="5181600" cy="2057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Cloud 8"/>
          <p:cNvSpPr/>
          <p:nvPr/>
        </p:nvSpPr>
        <p:spPr>
          <a:xfrm>
            <a:off x="1733528" y="5210148"/>
            <a:ext cx="3048000" cy="16002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</a:pPr>
            <a:r>
              <a:rPr lang="de-AT" dirty="0" smtClean="0"/>
              <a:t>assoc. of </a:t>
            </a:r>
            <a:r>
              <a:rPr lang="de-AT" b="1" dirty="0" smtClean="0"/>
              <a:t>m</a:t>
            </a:r>
          </a:p>
          <a:p>
            <a:pPr algn="l">
              <a:spcBef>
                <a:spcPts val="0"/>
              </a:spcBef>
            </a:pPr>
            <a:r>
              <a:rPr lang="de-AT" dirty="0" smtClean="0"/>
              <a:t>unit law </a:t>
            </a:r>
            <a:endParaRPr lang="de-AT" dirty="0"/>
          </a:p>
        </p:txBody>
      </p:sp>
      <p:pic>
        <p:nvPicPr>
          <p:cNvPr id="10" name="Picture 3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3760" y="3305148"/>
            <a:ext cx="404168" cy="90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4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9928" y="3305148"/>
            <a:ext cx="295832" cy="90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Picture 2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2803" y="5438748"/>
            <a:ext cx="1381125" cy="95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4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8728" y="5438748"/>
            <a:ext cx="1735138" cy="74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Tm="9409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/>
              <a:t>Models for </a:t>
            </a:r>
            <a:r>
              <a:rPr lang="en-US" altLang="ja-JP" b="1" dirty="0" err="1" smtClean="0"/>
              <a:t>Lawvere</a:t>
            </a:r>
            <a:r>
              <a:rPr lang="en-US" altLang="ja-JP" b="1" dirty="0" smtClean="0"/>
              <a:t> theory </a:t>
            </a:r>
            <a:r>
              <a:rPr lang="en-US" altLang="ja-JP" b="1" dirty="0" smtClean="0">
                <a:latin typeface="msbm10" pitchFamily="34" charset="0"/>
              </a:rPr>
              <a:t>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1828800"/>
            <a:ext cx="8077200" cy="3529026"/>
          </a:xfrm>
          <a:prstGeom prst="roundRect">
            <a:avLst>
              <a:gd name="adj" fmla="val 9488"/>
            </a:avLst>
          </a:prstGeom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Courier New" pitchFamily="49" charset="0"/>
              <a:buChar char="o"/>
            </a:pPr>
            <a:r>
              <a:rPr kumimoji="1" lang="en-US" altLang="ja-JP" sz="2500" b="1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5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a set with </a:t>
            </a:r>
            <a:r>
              <a:rPr kumimoji="1" lang="en-US" altLang="ja-JP" sz="2500" b="1" kern="1200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kumimoji="1" lang="en-US" altLang="ja-JP" sz="25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-structure    </a:t>
            </a:r>
            <a:r>
              <a:rPr kumimoji="1" lang="en-US" altLang="ja-JP" sz="3200" b="1" kern="1200" dirty="0">
                <a:solidFill>
                  <a:srgbClr val="DA1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kumimoji="1" lang="en-US" altLang="ja-JP" sz="3200" b="1" kern="1200" dirty="0">
                <a:solidFill>
                  <a:srgbClr val="DA1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+mn-cs"/>
                <a:sym typeface="Wingdings" pitchFamily="2" charset="2"/>
              </a:rPr>
              <a:t>-set</a:t>
            </a:r>
            <a:endParaRPr kumimoji="1" lang="en-US" altLang="ja-JP" sz="2500" b="1" kern="1200" dirty="0">
              <a:solidFill>
                <a:srgbClr val="DA1F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  <a:ea typeface="ＭＳ Ｐゴシック"/>
              <a:cs typeface="+mn-cs"/>
              <a:sym typeface="Wingdings" pitchFamily="2" charset="2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Courier New" pitchFamily="49" charset="0"/>
              <a:buChar char="o"/>
            </a:pPr>
            <a:endParaRPr kumimoji="1" lang="en-US" altLang="ja-JP" sz="2500" kern="1200" dirty="0">
              <a:solidFill>
                <a:prstClr val="black"/>
              </a:solidFill>
              <a:latin typeface="Calibri"/>
              <a:ea typeface="ＭＳ Ｐゴシック"/>
              <a:cs typeface="+mn-cs"/>
              <a:sym typeface="Wingdings" pitchFamily="2" charset="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1524000"/>
            <a:ext cx="5257800" cy="457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None/>
            </a:pPr>
            <a:r>
              <a:rPr kumimoji="1" lang="de-AT" sz="2500" b="1" kern="1200" spc="150" dirty="0">
                <a:ln w="11430"/>
                <a:solidFill>
                  <a:srgbClr val="EB641B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  <a:sym typeface="Wingdings" pitchFamily="2" charset="2"/>
              </a:rPr>
              <a:t>Standard</a:t>
            </a:r>
            <a:r>
              <a:rPr kumimoji="1" lang="de-AT" sz="2500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  <a:sym typeface="Wingdings" pitchFamily="2" charset="2"/>
              </a:rPr>
              <a:t>: set-theoretic model</a:t>
            </a:r>
            <a:endParaRPr kumimoji="1" lang="de-AT" sz="2500" b="1" kern="1200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2500306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None/>
            </a:pPr>
            <a:r>
              <a:rPr kumimoji="1" lang="de-AT" sz="2000" kern="1200" dirty="0">
                <a:solidFill>
                  <a:prstClr val="black"/>
                </a:solidFill>
                <a:latin typeface="Calibri"/>
                <a:ea typeface="ＭＳ Ｐゴシック" pitchFamily="50" charset="-128"/>
                <a:cs typeface="AngsanaUPC" pitchFamily="18" charset="-34"/>
                <a:sym typeface="Wingdings" pitchFamily="2" charset="2"/>
              </a:rPr>
              <a:t>(product-preserving)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4857752" y="3009904"/>
            <a:ext cx="1928826" cy="776286"/>
          </a:xfrm>
          <a:prstGeom prst="wedgeEllipseCallout">
            <a:avLst>
              <a:gd name="adj1" fmla="val -68286"/>
              <a:gd name="adj2" fmla="val 1932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None/>
            </a:pPr>
            <a:r>
              <a:rPr kumimoji="1" lang="de-AT" sz="2000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  <a:sym typeface="Wingdings" pitchFamily="2" charset="2"/>
              </a:rPr>
              <a:t>binary opr. on </a:t>
            </a:r>
            <a:r>
              <a:rPr kumimoji="1" lang="de-AT" sz="2000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mi10" pitchFamily="34" charset="0"/>
                <a:ea typeface="+mn-ea"/>
                <a:cs typeface="+mn-cs"/>
                <a:sym typeface="Wingdings" pitchFamily="2" charset="2"/>
              </a:rPr>
              <a:t>X</a:t>
            </a:r>
          </a:p>
        </p:txBody>
      </p:sp>
      <p:pic>
        <p:nvPicPr>
          <p:cNvPr id="19" name="図 1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94283" y="2500304"/>
            <a:ext cx="2534841" cy="1376135"/>
          </a:xfrm>
          <a:prstGeom prst="rect">
            <a:avLst/>
          </a:prstGeom>
          <a:noFill/>
          <a:ln/>
          <a:effectLst/>
        </p:spPr>
      </p:pic>
      <p:sp>
        <p:nvSpPr>
          <p:cNvPr id="11" name="Rounded Rectangle 10"/>
          <p:cNvSpPr/>
          <p:nvPr/>
        </p:nvSpPr>
        <p:spPr>
          <a:xfrm>
            <a:off x="5214942" y="5562600"/>
            <a:ext cx="32766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None/>
            </a:pPr>
            <a:r>
              <a:rPr kumimoji="1" lang="en-US" altLang="ja-JP" sz="8800" kern="1200" dirty="0">
                <a:solidFill>
                  <a:srgbClr val="474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 pitchFamily="34" charset="0"/>
                <a:ea typeface="ＭＳ Ｐゴシック"/>
                <a:cs typeface="+mn-cs"/>
                <a:sym typeface="Wingdings" pitchFamily="2" charset="2"/>
              </a:rPr>
              <a:t>X</a:t>
            </a:r>
            <a:r>
              <a:rPr kumimoji="1" lang="en-US" altLang="ja-JP" sz="88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88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 pitchFamily="34" charset="0"/>
                <a:ea typeface="ＭＳ Ｐゴシック"/>
                <a:cs typeface="+mn-cs"/>
                <a:sym typeface="Wingdings" pitchFamily="2" charset="2"/>
              </a:rPr>
              <a:t>2</a:t>
            </a:r>
            <a:r>
              <a:rPr kumimoji="1" lang="en-US" altLang="ja-JP" sz="24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8800" kern="1200" dirty="0">
                <a:solidFill>
                  <a:srgbClr val="DA1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bm10" pitchFamily="34" charset="0"/>
                <a:ea typeface="ＭＳ Ｐゴシック"/>
                <a:sym typeface="Wingdings" pitchFamily="2" charset="2"/>
              </a:rPr>
              <a:t>C</a:t>
            </a:r>
            <a:r>
              <a:rPr kumimoji="1" lang="de-AT" sz="115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+mn-ea"/>
                <a:cs typeface="+mn-cs"/>
                <a:sym typeface="Wingdings" pitchFamily="2" charset="2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538" y="5500702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None/>
            </a:pPr>
            <a:r>
              <a:rPr kumimoji="1" lang="de-AT" sz="3600" b="1" kern="1200" dirty="0">
                <a:solidFill>
                  <a:srgbClr val="FF0000"/>
                </a:solidFill>
                <a:latin typeface="Calibri"/>
                <a:ea typeface="ＭＳ Ｐゴシック" pitchFamily="50" charset="-128"/>
                <a:cs typeface="AngsanaUPC" pitchFamily="18" charset="-34"/>
                <a:sym typeface="Wingdings" pitchFamily="2" charset="2"/>
              </a:rPr>
              <a:t>what about nested models?</a:t>
            </a:r>
          </a:p>
        </p:txBody>
      </p:sp>
      <p:pic>
        <p:nvPicPr>
          <p:cNvPr id="20" name="図 1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91855" y="4264026"/>
            <a:ext cx="1451583" cy="637774"/>
          </a:xfrm>
          <a:prstGeom prst="rect">
            <a:avLst/>
          </a:prstGeom>
          <a:noFill/>
          <a:ln/>
          <a:effectLst/>
        </p:spPr>
      </p:pic>
      <p:pic>
        <p:nvPicPr>
          <p:cNvPr id="16" name="図 1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0100" y="4286256"/>
            <a:ext cx="1428571" cy="615763"/>
          </a:xfrm>
          <a:prstGeom prst="rect">
            <a:avLst/>
          </a:prstGeom>
          <a:noFill/>
          <a:ln/>
          <a:effectLst/>
        </p:spPr>
      </p:pic>
      <p:pic>
        <p:nvPicPr>
          <p:cNvPr id="24" name="コンテンツ プレースホルダ 23" descr="TP_tmp.png"/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4572008"/>
            <a:ext cx="428628" cy="104373"/>
          </a:xfrm>
          <a:noFill/>
        </p:spPr>
      </p:pic>
      <p:sp>
        <p:nvSpPr>
          <p:cNvPr id="26" name="Oval Callout 7"/>
          <p:cNvSpPr/>
          <p:nvPr/>
        </p:nvSpPr>
        <p:spPr>
          <a:xfrm>
            <a:off x="5286380" y="4286256"/>
            <a:ext cx="2500330" cy="561972"/>
          </a:xfrm>
          <a:prstGeom prst="wedgeEllipseCallout">
            <a:avLst>
              <a:gd name="adj1" fmla="val -71751"/>
              <a:gd name="adj2" fmla="val 241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None/>
            </a:pPr>
            <a:r>
              <a:rPr kumimoji="1" lang="de-AT" altLang="ja-JP" sz="2000" b="1" kern="1200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n-ea"/>
                <a:cs typeface="+mn-cs"/>
                <a:sym typeface="Wingdings" pitchFamily="2" charset="2"/>
              </a:rPr>
              <a:t>associativity</a:t>
            </a:r>
            <a:endParaRPr kumimoji="1" lang="ja-JP" altLang="en-US" sz="2000" b="1" kern="1200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mmi10" pitchFamily="34" charset="0"/>
              <a:ea typeface="+mn-ea"/>
              <a:cs typeface="+mn-cs"/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ransition advTm="94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etModel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62400" y="4822126"/>
            <a:ext cx="5510887" cy="2264474"/>
          </a:xfr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Outer model: </a:t>
            </a:r>
            <a:r>
              <a:rPr lang="en-US" altLang="ja-JP" b="1" dirty="0" smtClean="0">
                <a:latin typeface="msbm10" pitchFamily="34" charset="0"/>
              </a:rPr>
              <a:t>L</a:t>
            </a:r>
            <a:r>
              <a:rPr lang="en-US" altLang="ja-JP" dirty="0" smtClean="0"/>
              <a:t>-category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1828800"/>
            <a:ext cx="6629400" cy="2895600"/>
          </a:xfrm>
          <a:prstGeom prst="roundRect">
            <a:avLst>
              <a:gd name="adj" fmla="val 9488"/>
            </a:avLst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l">
              <a:buFont typeface="Courier New" pitchFamily="49" charset="0"/>
              <a:buChar char="o"/>
            </a:pPr>
            <a:r>
              <a:rPr lang="en-US" altLang="ja-JP" b="1" i="1" dirty="0" smtClean="0"/>
              <a:t> </a:t>
            </a:r>
            <a:r>
              <a:rPr lang="en-US" altLang="ja-JP" dirty="0" smtClean="0"/>
              <a:t>a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</a:t>
            </a:r>
            <a:r>
              <a:rPr lang="en-US" altLang="ja-JP" dirty="0" smtClean="0"/>
              <a:t> with </a:t>
            </a:r>
            <a:r>
              <a:rPr lang="en-US" altLang="ja-JP" dirty="0" smtClean="0">
                <a:latin typeface="msbm10" pitchFamily="34" charset="0"/>
              </a:rPr>
              <a:t>L</a:t>
            </a:r>
            <a:r>
              <a:rPr lang="en-US" altLang="ja-JP" dirty="0" smtClean="0"/>
              <a:t>-structure: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bm10" pitchFamily="34" charset="0"/>
              </a:rPr>
              <a:t>L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-category</a:t>
            </a:r>
            <a:endParaRPr lang="en-US" altLang="ja-JP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  <a:p>
            <a:pPr algn="l">
              <a:buFont typeface="Courier New" pitchFamily="49" charset="0"/>
              <a:buChar char="o"/>
            </a:pPr>
            <a:endParaRPr lang="en-US" altLang="ja-JP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09600" y="1524000"/>
            <a:ext cx="27432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outer model</a:t>
            </a:r>
            <a:endParaRPr lang="de-AT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0530" y="258633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latin typeface="+mn-lt"/>
                <a:cs typeface="AngsanaUPC" pitchFamily="18" charset="-34"/>
              </a:rPr>
              <a:t>(product-preserving)</a:t>
            </a:r>
            <a:endParaRPr lang="de-AT" sz="2000" dirty="0">
              <a:latin typeface="+mn-lt"/>
              <a:cs typeface="AngsanaUPC" pitchFamily="18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71802" y="2567810"/>
            <a:ext cx="857256" cy="50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ounded Rectangle 13"/>
          <p:cNvSpPr/>
          <p:nvPr/>
        </p:nvSpPr>
        <p:spPr>
          <a:xfrm>
            <a:off x="381000" y="5105400"/>
            <a:ext cx="3352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de-AT" b="1" u="sng" dirty="0" smtClean="0"/>
              <a:t>NB.</a:t>
            </a:r>
            <a:r>
              <a:rPr lang="de-AT" dirty="0" smtClean="0"/>
              <a:t>  This works only for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strict</a:t>
            </a:r>
            <a:r>
              <a:rPr lang="de-AT" dirty="0" smtClean="0"/>
              <a:t> algebraic structure</a:t>
            </a:r>
          </a:p>
        </p:txBody>
      </p:sp>
      <p:pic>
        <p:nvPicPr>
          <p:cNvPr id="15" name="図 1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72472" y="2527500"/>
            <a:ext cx="3715259" cy="1981471"/>
          </a:xfrm>
          <a:prstGeom prst="rect">
            <a:avLst/>
          </a:prstGeom>
          <a:noFill/>
          <a:ln/>
          <a:effectLst/>
        </p:spPr>
      </p:pic>
    </p:spTree>
    <p:custDataLst>
      <p:tags r:id="rId1"/>
    </p:custDataLst>
  </p:cSld>
  <p:clrMapOvr>
    <a:masterClrMapping/>
  </p:clrMapOvr>
  <p:transition advTm="94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828800"/>
            <a:ext cx="8077200" cy="1905000"/>
          </a:xfrm>
          <a:prstGeom prst="roundRect">
            <a:avLst>
              <a:gd name="adj" fmla="val 9488"/>
            </a:avLst>
          </a:prstGeom>
          <a:ln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1368000" rtlCol="0" anchor="t"/>
          <a:lstStyle/>
          <a:p>
            <a:pPr algn="l">
              <a:spcBef>
                <a:spcPts val="0"/>
              </a:spcBef>
            </a:pPr>
            <a:r>
              <a:rPr lang="en-US" altLang="ja-JP" b="1" i="1" dirty="0" smtClean="0"/>
              <a:t> </a:t>
            </a:r>
            <a:r>
              <a:rPr lang="en-US" altLang="ja-JP" dirty="0" smtClean="0"/>
              <a:t>Given an  </a:t>
            </a:r>
            <a:r>
              <a:rPr lang="en-US" altLang="ja-JP" dirty="0" smtClean="0">
                <a:latin typeface="msbm10" pitchFamily="34" charset="0"/>
              </a:rPr>
              <a:t>L</a:t>
            </a:r>
            <a:r>
              <a:rPr lang="en-US" altLang="ja-JP" dirty="0" smtClean="0"/>
              <a:t>-category </a:t>
            </a:r>
            <a:r>
              <a:rPr lang="en-US" altLang="ja-JP" dirty="0" smtClean="0">
                <a:latin typeface="msbm10" pitchFamily="34" charset="0"/>
              </a:rPr>
              <a:t>C</a:t>
            </a:r>
            <a:r>
              <a:rPr lang="en-US" altLang="ja-JP" dirty="0" smtClean="0">
                <a:latin typeface="Castellar" pitchFamily="18" charset="0"/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en-US" altLang="ja-JP" sz="2800" dirty="0" smtClean="0"/>
              <a:t>      an 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bm10" pitchFamily="34" charset="0"/>
              </a:rPr>
              <a:t>L</a:t>
            </a:r>
            <a:r>
              <a:rPr lang="en-US" altLang="ja-JP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-object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cmmi10" pitchFamily="34" charset="0"/>
              </a:rPr>
              <a:t>X</a:t>
            </a:r>
            <a:r>
              <a:rPr lang="en-US" altLang="ja-JP" sz="2800" dirty="0" smtClean="0"/>
              <a:t> in it </a:t>
            </a:r>
            <a:endParaRPr lang="en-US" altLang="ja-JP" dirty="0" smtClean="0"/>
          </a:p>
          <a:p>
            <a:pPr algn="l">
              <a:spcBef>
                <a:spcPts val="0"/>
              </a:spcBef>
            </a:pPr>
            <a:r>
              <a:rPr lang="en-US" altLang="ja-JP" dirty="0" smtClean="0"/>
              <a:t>is a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lax</a:t>
            </a:r>
            <a:r>
              <a:rPr lang="en-US" altLang="ja-JP" dirty="0" smtClean="0"/>
              <a:t> natural transformation</a:t>
            </a:r>
          </a:p>
          <a:p>
            <a:pPr algn="l">
              <a:spcBef>
                <a:spcPts val="0"/>
              </a:spcBef>
            </a:pPr>
            <a:r>
              <a:rPr lang="en-US" altLang="ja-JP" dirty="0" smtClean="0"/>
              <a:t>compatible with products.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19383" y="1867037"/>
            <a:ext cx="3036364" cy="1800000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-2590800" y="7086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ja-JP" sz="2500" b="1" dirty="0" smtClean="0"/>
              <a:t>Definition</a:t>
            </a:r>
            <a:r>
              <a:rPr lang="en-US" altLang="ja-JP" sz="2500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500" dirty="0" smtClean="0"/>
              <a:t>	</a:t>
            </a:r>
            <a:endParaRPr lang="en-US" altLang="ja-JP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sz="2100" b="1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endParaRPr lang="en-US" altLang="ja-JP" sz="21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ja-JP" sz="2100" b="1" u="sng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Inner model: </a:t>
            </a:r>
            <a:r>
              <a:rPr lang="en-US" altLang="ja-JP" b="1" dirty="0" smtClean="0">
                <a:latin typeface="msbm10" pitchFamily="34" charset="0"/>
              </a:rPr>
              <a:t>L</a:t>
            </a:r>
            <a:r>
              <a:rPr lang="en-US" altLang="ja-JP" dirty="0" smtClean="0"/>
              <a:t>-object   </a:t>
            </a:r>
            <a:r>
              <a:rPr lang="en-US" altLang="ja-JP" sz="1800" dirty="0" smtClean="0"/>
              <a:t>[cf. </a:t>
            </a:r>
            <a:r>
              <a:rPr lang="en-US" altLang="ja-JP" sz="1800" dirty="0" err="1" smtClean="0"/>
              <a:t>Benabou</a:t>
            </a:r>
            <a:r>
              <a:rPr lang="en-US" altLang="ja-JP" sz="1800" dirty="0" smtClean="0"/>
              <a:t>]</a:t>
            </a:r>
            <a:endParaRPr lang="en-US" altLang="ja-JP" dirty="0" smtClean="0"/>
          </a:p>
        </p:txBody>
      </p:sp>
      <p:sp>
        <p:nvSpPr>
          <p:cNvPr id="21" name="Snip Same Side Corner Rectangle 20"/>
          <p:cNvSpPr/>
          <p:nvPr/>
        </p:nvSpPr>
        <p:spPr>
          <a:xfrm rot="10800000">
            <a:off x="5334000" y="1981200"/>
            <a:ext cx="1447800" cy="1066800"/>
          </a:xfrm>
          <a:prstGeom prst="snip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Rounded Rectangle 23"/>
          <p:cNvSpPr/>
          <p:nvPr/>
        </p:nvSpPr>
        <p:spPr>
          <a:xfrm>
            <a:off x="533400" y="1428736"/>
            <a:ext cx="1981200" cy="4572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Definition</a:t>
            </a:r>
            <a:endParaRPr lang="de-AT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4800" y="4343400"/>
            <a:ext cx="4114800" cy="1905000"/>
          </a:xfrm>
          <a:prstGeom prst="roundRect">
            <a:avLst>
              <a:gd name="adj" fmla="val 9488"/>
            </a:avLst>
          </a:prstGeom>
          <a:ln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1368000" rtlCol="0" anchor="t"/>
          <a:lstStyle/>
          <a:p>
            <a:pPr algn="l">
              <a:spcBef>
                <a:spcPts val="0"/>
              </a:spcBef>
            </a:pPr>
            <a:endParaRPr lang="en-US" altLang="ja-JP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228600" y="4038600"/>
            <a:ext cx="2209800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components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6209" name="Picture 1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559300"/>
            <a:ext cx="2387600" cy="161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>
          <a:xfrm>
            <a:off x="4572000" y="4343400"/>
            <a:ext cx="4114800" cy="2133600"/>
          </a:xfrm>
          <a:prstGeom prst="roundRect">
            <a:avLst>
              <a:gd name="adj" fmla="val 9488"/>
            </a:avLst>
          </a:prstGeom>
          <a:ln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1368000" rtlCol="0" anchor="t"/>
          <a:lstStyle/>
          <a:p>
            <a:pPr algn="l">
              <a:spcBef>
                <a:spcPts val="0"/>
              </a:spcBef>
            </a:pPr>
            <a:endParaRPr lang="en-US" altLang="ja-JP" dirty="0" smtClean="0"/>
          </a:p>
        </p:txBody>
      </p:sp>
      <p:sp>
        <p:nvSpPr>
          <p:cNvPr id="31" name="Rounded Rectangle 30"/>
          <p:cNvSpPr/>
          <p:nvPr/>
        </p:nvSpPr>
        <p:spPr>
          <a:xfrm>
            <a:off x="4495800" y="4038600"/>
            <a:ext cx="2667000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lax</a:t>
            </a: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naturality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6" name="図 2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59561" y="4572000"/>
            <a:ext cx="3912690" cy="1299686"/>
          </a:xfrm>
          <a:prstGeom prst="rect">
            <a:avLst/>
          </a:prstGeom>
          <a:noFill/>
          <a:ln/>
          <a:effectLst/>
        </p:spPr>
      </p:pic>
      <p:sp>
        <p:nvSpPr>
          <p:cNvPr id="136212" name="Line 20"/>
          <p:cNvSpPr>
            <a:spLocks noChangeShapeType="1"/>
          </p:cNvSpPr>
          <p:nvPr/>
        </p:nvSpPr>
        <p:spPr bwMode="auto">
          <a:xfrm>
            <a:off x="5940425" y="5935662"/>
            <a:ext cx="2581275" cy="1588"/>
          </a:xfrm>
          <a:prstGeom prst="line">
            <a:avLst/>
          </a:prstGeom>
          <a:noFill/>
          <a:ln w="762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136218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3413" y="6013450"/>
            <a:ext cx="264795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6221" name="Rectangle 29"/>
          <p:cNvSpPr>
            <a:spLocks noChangeArrowheads="1"/>
          </p:cNvSpPr>
          <p:nvPr/>
        </p:nvSpPr>
        <p:spPr bwMode="auto">
          <a:xfrm>
            <a:off x="7162800" y="5183187"/>
            <a:ext cx="990600" cy="457200"/>
          </a:xfrm>
          <a:prstGeom prst="rect">
            <a:avLst/>
          </a:prstGeom>
          <a:solidFill>
            <a:srgbClr val="F6F6F6"/>
          </a:solidFill>
          <a:ln w="381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9" name="Oval Callout 28"/>
          <p:cNvSpPr/>
          <p:nvPr/>
        </p:nvSpPr>
        <p:spPr>
          <a:xfrm>
            <a:off x="2286000" y="5715000"/>
            <a:ext cx="2895600" cy="1295400"/>
          </a:xfrm>
          <a:prstGeom prst="wedgeEllipseCallout">
            <a:avLst>
              <a:gd name="adj1" fmla="val -23780"/>
              <a:gd name="adj2" fmla="val -78676"/>
            </a:avLst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de-AT" dirty="0" smtClean="0">
                <a:latin typeface="cmmi10" pitchFamily="34" charset="0"/>
              </a:rPr>
              <a:t>X</a:t>
            </a:r>
            <a:r>
              <a:rPr lang="de-AT" dirty="0" smtClean="0"/>
              <a:t>: carrier obj.</a:t>
            </a:r>
            <a:endParaRPr lang="de-AT" dirty="0"/>
          </a:p>
        </p:txBody>
      </p:sp>
      <p:pic>
        <p:nvPicPr>
          <p:cNvPr id="136198" name="Picture 6" descr="TP_tmp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6318000"/>
            <a:ext cx="899609" cy="540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32" name="Oval Callout 31"/>
          <p:cNvSpPr/>
          <p:nvPr/>
        </p:nvSpPr>
        <p:spPr>
          <a:xfrm>
            <a:off x="4429124" y="1571612"/>
            <a:ext cx="4343400" cy="2286000"/>
          </a:xfrm>
          <a:prstGeom prst="wedgeEllipseCallo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inner alg. str. </a:t>
            </a:r>
          </a:p>
          <a:p>
            <a:pPr algn="ctr">
              <a:spcBef>
                <a:spcPts val="0"/>
              </a:spcBef>
            </a:pP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by</a:t>
            </a:r>
          </a:p>
          <a:p>
            <a:pPr algn="ctr">
              <a:spcBef>
                <a:spcPts val="0"/>
              </a:spcBef>
            </a:pPr>
            <a:r>
              <a:rPr lang="de-A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mediating 2-cells</a:t>
            </a:r>
            <a:endParaRPr lang="de-AT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4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30" grpId="0" animBg="1"/>
      <p:bldP spid="31" grpId="0" animBg="1"/>
      <p:bldP spid="136212" grpId="0" animBg="1"/>
      <p:bldP spid="136221" grpId="0" animBg="1"/>
      <p:bldP spid="29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447801"/>
            <a:ext cx="7392987" cy="510539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ja-JP" sz="2800" dirty="0" smtClean="0"/>
              <a:t>Assume</a:t>
            </a:r>
          </a:p>
          <a:p>
            <a:pPr eaLnBrk="1" hangingPunct="1">
              <a:buFont typeface="Wingdings" pitchFamily="2" charset="2"/>
              <a:buNone/>
            </a:pPr>
            <a:endParaRPr lang="en-US" altLang="ja-JP" sz="2800" dirty="0" smtClean="0"/>
          </a:p>
          <a:p>
            <a:pPr marL="624078" indent="-514350">
              <a:buNone/>
            </a:pPr>
            <a:endParaRPr lang="en-US" altLang="ja-JP" sz="2800" b="1" i="1" dirty="0" smtClean="0"/>
          </a:p>
          <a:p>
            <a:pPr marL="624078" indent="-514350">
              <a:buNone/>
            </a:pPr>
            <a:r>
              <a:rPr lang="en-US" altLang="ja-JP" sz="2400" dirty="0" smtClean="0"/>
              <a:t>1.   </a:t>
            </a:r>
            <a:r>
              <a:rPr lang="en-US" altLang="ja-JP" sz="2400" b="1" dirty="0" err="1" smtClean="0"/>
              <a:t>Coalg</a:t>
            </a:r>
            <a:r>
              <a:rPr lang="en-US" altLang="ja-JP" sz="2400" b="1" baseline="-25000" dirty="0" err="1" smtClean="0">
                <a:latin typeface="cmmi10" pitchFamily="34" charset="0"/>
              </a:rPr>
              <a:t>F</a:t>
            </a:r>
            <a:r>
              <a:rPr lang="en-US" altLang="ja-JP" sz="2400" b="1" dirty="0" smtClean="0"/>
              <a:t>  </a:t>
            </a:r>
            <a:r>
              <a:rPr lang="en-US" altLang="ja-JP" sz="2400" dirty="0" smtClean="0"/>
              <a:t>is an</a:t>
            </a:r>
            <a:r>
              <a:rPr lang="en-US" altLang="ja-JP" sz="2400" b="1" dirty="0" smtClean="0"/>
              <a:t> </a:t>
            </a:r>
            <a:r>
              <a:rPr kumimoji="1" lang="en-US" altLang="ja-JP" sz="2400" b="1" dirty="0" smtClean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lang="en-US" altLang="ja-JP" sz="2400" dirty="0" smtClean="0"/>
              <a:t>-category </a:t>
            </a:r>
          </a:p>
          <a:p>
            <a:pPr marL="624078" indent="-514350">
              <a:buNone/>
            </a:pPr>
            <a:r>
              <a:rPr lang="de-AT" altLang="ja-JP" sz="2400" dirty="0" smtClean="0"/>
              <a:t>2.   </a:t>
            </a:r>
            <a:r>
              <a:rPr lang="de-AT" sz="2400" b="1" dirty="0" smtClean="0">
                <a:latin typeface="cmmi10" pitchFamily="34" charset="0"/>
              </a:rPr>
              <a:t>Z</a:t>
            </a:r>
            <a:r>
              <a:rPr lang="de-AT" sz="2400" b="1" dirty="0" smtClean="0"/>
              <a:t> </a:t>
            </a:r>
            <a:r>
              <a:rPr lang="de-AT" sz="2400" b="1" dirty="0" smtClean="0">
                <a:sym typeface="Wingdings" pitchFamily="2" charset="2"/>
              </a:rPr>
              <a:t> </a:t>
            </a:r>
            <a:r>
              <a:rPr lang="de-AT" sz="2400" b="1" dirty="0" smtClean="0">
                <a:latin typeface="cmmi10" pitchFamily="34" charset="0"/>
                <a:sym typeface="Wingdings" pitchFamily="2" charset="2"/>
              </a:rPr>
              <a:t>FZ </a:t>
            </a:r>
            <a:r>
              <a:rPr lang="en-US" altLang="ja-JP" sz="2400" dirty="0" smtClean="0"/>
              <a:t>is an </a:t>
            </a:r>
            <a:r>
              <a:rPr kumimoji="1" lang="en-US" altLang="ja-JP" sz="2400" b="1" dirty="0" smtClean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lang="en-US" altLang="ja-JP" sz="2400" dirty="0" smtClean="0"/>
              <a:t>-object </a:t>
            </a:r>
            <a:endParaRPr lang="de-AT" sz="2400" dirty="0" smtClean="0"/>
          </a:p>
          <a:p>
            <a:pPr marL="624078" indent="-514350">
              <a:buNone/>
            </a:pPr>
            <a:r>
              <a:rPr lang="de-AT" altLang="ja-JP" sz="2400" dirty="0" smtClean="0"/>
              <a:t>3.   </a:t>
            </a:r>
            <a:r>
              <a:rPr lang="de-AT" sz="2400" dirty="0" smtClean="0"/>
              <a:t>the </a:t>
            </a:r>
            <a:r>
              <a:rPr lang="de-AT" sz="2400" b="1" dirty="0" smtClean="0"/>
              <a:t>behavior</a:t>
            </a:r>
            <a:r>
              <a:rPr lang="de-AT" sz="2400" dirty="0" smtClean="0"/>
              <a:t> functor</a:t>
            </a:r>
            <a:endParaRPr lang="en-US" altLang="ja-JP" sz="2400" dirty="0" smtClean="0"/>
          </a:p>
          <a:p>
            <a:pPr marL="624078" indent="-514350" eaLnBrk="1" hangingPunct="1">
              <a:buFont typeface="+mj-lt"/>
              <a:buAutoNum type="arabicPeriod"/>
            </a:pPr>
            <a:endParaRPr lang="en-US" altLang="ja-JP" sz="2400" dirty="0" smtClean="0"/>
          </a:p>
          <a:p>
            <a:pPr marL="624078" indent="-514350" eaLnBrk="1" hangingPunct="1">
              <a:buFont typeface="+mj-lt"/>
              <a:buAutoNum type="arabicPeriod"/>
            </a:pPr>
            <a:endParaRPr lang="en-US" altLang="ja-JP" sz="2400" dirty="0" smtClean="0"/>
          </a:p>
          <a:p>
            <a:pPr marL="624078" indent="-514350" eaLnBrk="1" hangingPunct="1">
              <a:buFont typeface="+mj-lt"/>
              <a:buAutoNum type="arabicPeriod"/>
            </a:pPr>
            <a:endParaRPr lang="en-US" altLang="ja-JP" sz="2400" dirty="0" smtClean="0"/>
          </a:p>
          <a:p>
            <a:pPr marL="624078" indent="-514350">
              <a:buNone/>
            </a:pPr>
            <a:r>
              <a:rPr lang="en-US" altLang="ja-JP" sz="2400" dirty="0" smtClean="0"/>
              <a:t>       </a:t>
            </a:r>
          </a:p>
          <a:p>
            <a:pPr marL="624078" indent="-514350">
              <a:buNone/>
            </a:pPr>
            <a:r>
              <a:rPr lang="en-US" altLang="ja-JP" sz="2400" dirty="0" smtClean="0"/>
              <a:t>	is a (strict) </a:t>
            </a:r>
            <a:r>
              <a:rPr lang="en-US" altLang="ja-JP" sz="2400" dirty="0" smtClean="0">
                <a:latin typeface="msbm10" pitchFamily="34" charset="0"/>
              </a:rPr>
              <a:t>L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functor</a:t>
            </a:r>
            <a:endParaRPr lang="en-US" altLang="ja-JP" sz="2400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Compositionality theorem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048000" y="1447800"/>
            <a:ext cx="5029200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l" rtl="0" fontAlgn="base"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Char char="¡"/>
            </a:pPr>
            <a:r>
              <a:rPr kumimoji="1" lang="en-US" altLang="ja-JP" sz="2400" b="1" kern="1200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C</a:t>
            </a:r>
            <a:r>
              <a:rPr kumimoji="1" lang="en-US" altLang="ja-JP" sz="2400" b="1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is an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-category</a:t>
            </a:r>
          </a:p>
          <a:p>
            <a:pPr marL="342900" indent="-342900" algn="l" rtl="0" fontAlgn="base"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Char char="¡"/>
            </a:pPr>
            <a:r>
              <a:rPr kumimoji="1" lang="en-US" altLang="ja-JP" sz="2400" kern="1200" dirty="0">
                <a:solidFill>
                  <a:prstClr val="black"/>
                </a:solidFill>
                <a:latin typeface="cmbxti10" pitchFamily="34" charset="0"/>
                <a:ea typeface="ＭＳ Ｐゴシック"/>
                <a:sym typeface="Wingdings" pitchFamily="2" charset="2"/>
              </a:rPr>
              <a:t>F</a:t>
            </a:r>
            <a:r>
              <a:rPr kumimoji="1" lang="en-US" altLang="ja-JP" sz="2400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: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C</a:t>
            </a:r>
            <a:r>
              <a:rPr kumimoji="1" lang="en-US" altLang="ja-JP" sz="2400" b="1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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C</a:t>
            </a:r>
            <a:r>
              <a:rPr kumimoji="1" lang="en-US" altLang="ja-JP" sz="2400" b="1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is a lax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-</a:t>
            </a:r>
            <a:r>
              <a:rPr kumimoji="1" lang="en-US" altLang="ja-JP" sz="2400" kern="1200" dirty="0" err="1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functor</a:t>
            </a:r>
            <a:r>
              <a:rPr kumimoji="1" lang="en-US" altLang="ja-JP" sz="2400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</a:p>
          <a:p>
            <a:pPr marL="342900" indent="-342900" algn="l" rtl="0" fontAlgn="base"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Char char="¡"/>
            </a:pP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there is a final </a:t>
            </a:r>
            <a:r>
              <a:rPr kumimoji="1" lang="en-US" altLang="ja-JP" sz="2400" kern="1200" dirty="0" err="1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coalgebra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 </a:t>
            </a:r>
            <a:r>
              <a:rPr kumimoji="1" lang="en-US" altLang="ja-JP" sz="2400" dirty="0">
                <a:solidFill>
                  <a:prstClr val="black"/>
                </a:solidFill>
                <a:latin typeface="cmbxti10" pitchFamily="34" charset="0"/>
                <a:ea typeface="ＭＳ Ｐゴシック"/>
                <a:sym typeface="Wingdings" pitchFamily="2" charset="2"/>
              </a:rPr>
              <a:t>Z</a:t>
            </a:r>
            <a:r>
              <a:rPr kumimoji="1" lang="en-US" altLang="ja-JP" sz="2400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 </a:t>
            </a:r>
            <a:r>
              <a:rPr kumimoji="1" lang="en-US" altLang="ja-JP" sz="2400" dirty="0">
                <a:solidFill>
                  <a:prstClr val="black"/>
                </a:solidFill>
                <a:latin typeface="cmbxti10" pitchFamily="34" charset="0"/>
                <a:ea typeface="ＭＳ Ｐゴシック"/>
                <a:sym typeface="Wingdings" pitchFamily="2" charset="2"/>
              </a:rPr>
              <a:t>FZ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9601200" y="2971800"/>
            <a:ext cx="2514600" cy="2743200"/>
          </a:xfrm>
          <a:prstGeom prst="wedgeRoundRectCallout">
            <a:avLst>
              <a:gd name="adj1" fmla="val -33395"/>
              <a:gd name="adj2" fmla="val 54621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Courier New" pitchFamily="49" charset="0"/>
              <a:buChar char="o"/>
            </a:pPr>
            <a:r>
              <a:rPr kumimoji="1" lang="de-AT" sz="2500" kern="1200" dirty="0">
                <a:solidFill>
                  <a:prstClr val="white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 by finality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Courier New" pitchFamily="49" charset="0"/>
              <a:buChar char="o"/>
            </a:pPr>
            <a:r>
              <a:rPr kumimoji="1" lang="de-AT" sz="2500" kern="1200" dirty="0">
                <a:solidFill>
                  <a:prstClr val="white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 yields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447800" y="4414854"/>
            <a:ext cx="746760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None/>
            </a:pPr>
            <a:endParaRPr kumimoji="1" lang="de-AT" sz="2500" kern="1200">
              <a:solidFill>
                <a:prstClr val="black"/>
              </a:solidFill>
              <a:latin typeface="Calibri"/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28" name="グループ化 27"/>
          <p:cNvGrpSpPr/>
          <p:nvPr/>
        </p:nvGrpSpPr>
        <p:grpSpPr bwMode="auto">
          <a:xfrm>
            <a:off x="6095884" y="4502165"/>
            <a:ext cx="2514832" cy="1284758"/>
            <a:chOff x="6096000" y="4502166"/>
            <a:chExt cx="2514832" cy="1284758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096000" y="4502166"/>
              <a:ext cx="1981200" cy="3810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 rtl="0" fontAlgn="base">
                <a:spcBef>
                  <a:spcPct val="50000"/>
                </a:spcBef>
                <a:spcAft>
                  <a:spcPct val="0"/>
                </a:spcAft>
                <a:buClr>
                  <a:srgbClr val="464646"/>
                </a:buClr>
                <a:buSzPct val="70000"/>
                <a:buFont typeface="Wingdings" pitchFamily="2" charset="2"/>
                <a:buNone/>
              </a:pPr>
              <a:r>
                <a:rPr kumimoji="1" lang="en-US" altLang="ja-JP" sz="1900" kern="1200" dirty="0">
                  <a:solidFill>
                    <a:prstClr val="black"/>
                  </a:solidFill>
                  <a:latin typeface="Arial" charset="0"/>
                  <a:ea typeface="ＭＳ Ｐゴシック" pitchFamily="50" charset="-128"/>
                  <a:cs typeface="+mn-cs"/>
                  <a:sym typeface="Wingdings" pitchFamily="2" charset="2"/>
                </a:rPr>
                <a:t>by </a:t>
              </a:r>
              <a:r>
                <a:rPr kumimoji="1" lang="en-US" altLang="ja-JP" sz="1900" kern="1200" dirty="0" err="1">
                  <a:solidFill>
                    <a:prstClr val="black"/>
                  </a:solidFill>
                  <a:latin typeface="Arial" charset="0"/>
                  <a:ea typeface="ＭＳ Ｐゴシック" pitchFamily="50" charset="-128"/>
                  <a:cs typeface="+mn-cs"/>
                  <a:sym typeface="Wingdings" pitchFamily="2" charset="2"/>
                </a:rPr>
                <a:t>coinduction</a:t>
              </a:r>
              <a:endParaRPr kumimoji="1" lang="en-US" altLang="ja-JP" sz="1900" kern="1200" dirty="0">
                <a:solidFill>
                  <a:prstClr val="black"/>
                </a:solidFill>
                <a:latin typeface="Arial" charset="0"/>
                <a:ea typeface="ＭＳ Ｐゴシック" pitchFamily="50" charset="-128"/>
                <a:cs typeface="+mn-cs"/>
                <a:sym typeface="Wingdings" pitchFamily="2" charset="2"/>
              </a:endParaRPr>
            </a:p>
          </p:txBody>
        </p:sp>
        <p:pic>
          <p:nvPicPr>
            <p:cNvPr id="26" name="図 25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52968" y="4959365"/>
              <a:ext cx="2057864" cy="82755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5" name="グループ化 24"/>
          <p:cNvGrpSpPr/>
          <p:nvPr/>
        </p:nvGrpSpPr>
        <p:grpSpPr bwMode="auto">
          <a:xfrm>
            <a:off x="1745108" y="4502165"/>
            <a:ext cx="3874196" cy="1168401"/>
            <a:chOff x="1745108" y="4502165"/>
            <a:chExt cx="3874196" cy="1168401"/>
          </a:xfrm>
        </p:grpSpPr>
        <p:pic>
          <p:nvPicPr>
            <p:cNvPr id="18" name="図 17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745108" y="4502165"/>
              <a:ext cx="3874196" cy="109383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Picture 19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5000" y="5035566"/>
              <a:ext cx="685800" cy="635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6019800" y="4572016"/>
            <a:ext cx="2667000" cy="1143000"/>
          </a:xfrm>
          <a:prstGeom prst="bracketPair">
            <a:avLst>
              <a:gd name="adj" fmla="val 861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None/>
            </a:pPr>
            <a:endParaRPr kumimoji="1" lang="de-AT" sz="2500" kern="1200">
              <a:solidFill>
                <a:prstClr val="black"/>
              </a:solidFill>
              <a:latin typeface="Calibri"/>
              <a:ea typeface="+mn-ea"/>
              <a:cs typeface="+mn-cs"/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ransition advTm="94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1357290" y="2643182"/>
            <a:ext cx="4143404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mtClean="0"/>
              <a:t>What’s new (1): many-sorted</a:t>
            </a:r>
            <a:endParaRPr kumimoji="1" lang="en-US"/>
          </a:p>
        </p:txBody>
      </p:sp>
      <p:pic>
        <p:nvPicPr>
          <p:cNvPr id="38" name="図 3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05774" y="2714620"/>
            <a:ext cx="3917861" cy="454516"/>
          </a:xfrm>
          <a:prstGeom prst="rect">
            <a:avLst/>
          </a:prstGeom>
          <a:noFill/>
          <a:ln/>
          <a:effectLst/>
        </p:spPr>
      </p:pic>
      <p:grpSp>
        <p:nvGrpSpPr>
          <p:cNvPr id="34" name="グループ化 33"/>
          <p:cNvGrpSpPr/>
          <p:nvPr/>
        </p:nvGrpSpPr>
        <p:grpSpPr bwMode="auto">
          <a:xfrm>
            <a:off x="1357289" y="1285859"/>
            <a:ext cx="6643735" cy="500067"/>
            <a:chOff x="1357290" y="1285859"/>
            <a:chExt cx="6643735" cy="500067"/>
          </a:xfrm>
        </p:grpSpPr>
        <p:sp>
          <p:nvSpPr>
            <p:cNvPr id="16" name="角丸四角形 15"/>
            <p:cNvSpPr/>
            <p:nvPr/>
          </p:nvSpPr>
          <p:spPr bwMode="auto">
            <a:xfrm>
              <a:off x="1357290" y="1285860"/>
              <a:ext cx="6643735" cy="50006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2" name="図 31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79187" y="1285859"/>
              <a:ext cx="6471377" cy="442942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20" name="直線コネクタ 19"/>
          <p:cNvCxnSpPr/>
          <p:nvPr/>
        </p:nvCxnSpPr>
        <p:spPr>
          <a:xfrm>
            <a:off x="11787238" y="3143248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角丸四角形 23"/>
          <p:cNvSpPr/>
          <p:nvPr/>
        </p:nvSpPr>
        <p:spPr>
          <a:xfrm>
            <a:off x="500034" y="4714884"/>
            <a:ext cx="8358246" cy="114300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kumimoji="1" lang="en-US" sz="2400" dirty="0" smtClean="0">
                <a:solidFill>
                  <a:schemeClr val="tx1"/>
                </a:solidFill>
              </a:rPr>
              <a:t>The specification:</a:t>
            </a:r>
            <a:endParaRPr kumimoji="1"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6" name="図 2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5143512"/>
            <a:ext cx="6572296" cy="575305"/>
          </a:xfrm>
          <a:prstGeom prst="rect">
            <a:avLst/>
          </a:prstGeom>
          <a:noFill/>
        </p:spPr>
      </p:pic>
      <p:sp>
        <p:nvSpPr>
          <p:cNvPr id="27" name="円形吹き出し 26"/>
          <p:cNvSpPr/>
          <p:nvPr/>
        </p:nvSpPr>
        <p:spPr>
          <a:xfrm>
            <a:off x="5786446" y="4286256"/>
            <a:ext cx="3929090" cy="857256"/>
          </a:xfrm>
          <a:prstGeom prst="wedgeEllipseCallout">
            <a:avLst>
              <a:gd name="adj1" fmla="val -24962"/>
              <a:gd name="adj2" fmla="val 6422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kumimoji="1" lang="en-US" sz="2400" dirty="0" smtClean="0">
                <a:solidFill>
                  <a:schemeClr val="bg1"/>
                </a:solidFill>
              </a:rPr>
              <a:t>sorts:  (</a:t>
            </a:r>
            <a:r>
              <a:rPr kumimoji="1" lang="en-US" sz="2400" dirty="0" smtClean="0">
                <a:solidFill>
                  <a:schemeClr val="bg1"/>
                </a:solidFill>
                <a:latin typeface="cmmib10" pitchFamily="34" charset="0"/>
              </a:rPr>
              <a:t>I</a:t>
            </a:r>
            <a:r>
              <a:rPr kumimoji="1" lang="en-US" sz="2400" dirty="0" smtClean="0">
                <a:solidFill>
                  <a:schemeClr val="bg1"/>
                </a:solidFill>
              </a:rPr>
              <a:t>,</a:t>
            </a:r>
            <a:r>
              <a:rPr kumimoji="1" lang="en-US" sz="2400" dirty="0" smtClean="0">
                <a:solidFill>
                  <a:schemeClr val="bg1"/>
                </a:solidFill>
                <a:latin typeface="cmmib10" pitchFamily="34" charset="0"/>
              </a:rPr>
              <a:t>J</a:t>
            </a:r>
            <a:r>
              <a:rPr kumimoji="1" lang="en-US" sz="2400" dirty="0" smtClean="0">
                <a:solidFill>
                  <a:schemeClr val="bg1"/>
                </a:solidFill>
              </a:rPr>
              <a:t>), (</a:t>
            </a:r>
            <a:r>
              <a:rPr kumimoji="1" lang="en-US" sz="2400" dirty="0" smtClean="0">
                <a:solidFill>
                  <a:schemeClr val="bg1"/>
                </a:solidFill>
                <a:latin typeface="cmmib10" pitchFamily="34" charset="0"/>
              </a:rPr>
              <a:t>J</a:t>
            </a:r>
            <a:r>
              <a:rPr kumimoji="1" lang="en-US" sz="2400" dirty="0" smtClean="0">
                <a:solidFill>
                  <a:schemeClr val="bg1"/>
                </a:solidFill>
              </a:rPr>
              <a:t>,</a:t>
            </a:r>
            <a:r>
              <a:rPr kumimoji="1" lang="en-US" sz="2400" dirty="0" smtClean="0">
                <a:solidFill>
                  <a:schemeClr val="bg1"/>
                </a:solidFill>
                <a:latin typeface="cmmib10" pitchFamily="34" charset="0"/>
              </a:rPr>
              <a:t>K</a:t>
            </a:r>
            <a:r>
              <a:rPr kumimoji="1" lang="en-US" sz="2400" dirty="0" smtClean="0">
                <a:solidFill>
                  <a:schemeClr val="bg1"/>
                </a:solidFill>
              </a:rPr>
              <a:t>), etc.</a:t>
            </a:r>
            <a:endParaRPr kumimoji="1"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8" name="円形吹き出し 27"/>
          <p:cNvSpPr/>
          <p:nvPr/>
        </p:nvSpPr>
        <p:spPr>
          <a:xfrm>
            <a:off x="0" y="5786454"/>
            <a:ext cx="3357554" cy="1071546"/>
          </a:xfrm>
          <a:prstGeom prst="wedgeEllipseCallout">
            <a:avLst>
              <a:gd name="adj1" fmla="val 24674"/>
              <a:gd name="adj2" fmla="val -6033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kumimoji="1" lang="en-US" sz="2400" dirty="0" err="1" smtClean="0">
                <a:solidFill>
                  <a:schemeClr val="bg1"/>
                </a:solidFill>
              </a:rPr>
              <a:t>arity</a:t>
            </a:r>
            <a:r>
              <a:rPr kumimoji="1" lang="en-US" sz="2400" dirty="0" smtClean="0">
                <a:solidFill>
                  <a:schemeClr val="bg1"/>
                </a:solidFill>
              </a:rPr>
              <a:t>: formal  product of sorts</a:t>
            </a:r>
            <a:endParaRPr kumimoji="1"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9" name="雲形吹き出し 28"/>
          <p:cNvSpPr/>
          <p:nvPr/>
        </p:nvSpPr>
        <p:spPr>
          <a:xfrm>
            <a:off x="4929190" y="5786454"/>
            <a:ext cx="4929222" cy="1285884"/>
          </a:xfrm>
          <a:prstGeom prst="cloudCallout">
            <a:avLst>
              <a:gd name="adj1" fmla="val -48041"/>
              <a:gd name="adj2" fmla="val -4772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kumimoji="1" lang="en-US" sz="2400" dirty="0" smtClean="0">
                <a:solidFill>
                  <a:schemeClr val="tx1"/>
                </a:solidFill>
              </a:rPr>
              <a:t>one-sorted case:</a:t>
            </a:r>
            <a:endParaRPr kumimoji="1"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31" name="図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6411285"/>
            <a:ext cx="3071834" cy="303863"/>
          </a:xfrm>
          <a:prstGeom prst="rect">
            <a:avLst/>
          </a:prstGeom>
          <a:noFill/>
        </p:spPr>
      </p:pic>
      <p:pic>
        <p:nvPicPr>
          <p:cNvPr id="40" name="図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28860" y="1857364"/>
            <a:ext cx="4982807" cy="4418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角丸四角形 105"/>
          <p:cNvSpPr/>
          <p:nvPr/>
        </p:nvSpPr>
        <p:spPr>
          <a:xfrm>
            <a:off x="0" y="2214554"/>
            <a:ext cx="9144000" cy="185738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4" name="角丸四角形吹き出し 113"/>
          <p:cNvSpPr/>
          <p:nvPr/>
        </p:nvSpPr>
        <p:spPr>
          <a:xfrm>
            <a:off x="3571868" y="4286256"/>
            <a:ext cx="5786478" cy="2786082"/>
          </a:xfrm>
          <a:prstGeom prst="wedgeRoundRectCallout">
            <a:avLst>
              <a:gd name="adj1" fmla="val 17908"/>
              <a:gd name="adj2" fmla="val -6031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8358214" y="5407239"/>
            <a:ext cx="714380" cy="8572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6715140" y="5835867"/>
            <a:ext cx="714380" cy="8572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dirty="0" smtClean="0"/>
              <a:t>What’s new (2): pseudo alg. str.</a:t>
            </a:r>
            <a:endParaRPr kumimoji="1" 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1643042" y="2428868"/>
            <a:ext cx="5786474" cy="334863"/>
            <a:chOff x="1857352" y="3429000"/>
            <a:chExt cx="5786474" cy="334863"/>
          </a:xfrm>
        </p:grpSpPr>
        <p:pic>
          <p:nvPicPr>
            <p:cNvPr id="6" name="図 5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57352" y="3429000"/>
              <a:ext cx="289749" cy="309561"/>
            </a:xfrm>
            <a:prstGeom prst="rect">
              <a:avLst/>
            </a:prstGeom>
            <a:noFill/>
          </p:spPr>
        </p:pic>
        <p:pic>
          <p:nvPicPr>
            <p:cNvPr id="12" name="図 11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72260" y="3429000"/>
              <a:ext cx="1071566" cy="3348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図 10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14740" y="3500438"/>
              <a:ext cx="917012" cy="22925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" name="図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0434" y="3429000"/>
            <a:ext cx="941465" cy="229252"/>
          </a:xfrm>
          <a:prstGeom prst="rect">
            <a:avLst/>
          </a:prstGeom>
          <a:noFill/>
          <a:ln/>
          <a:effectLst/>
        </p:spPr>
      </p:pic>
      <p:pic>
        <p:nvPicPr>
          <p:cNvPr id="16" name="図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2844" y="3143248"/>
            <a:ext cx="3336826" cy="777757"/>
          </a:xfrm>
          <a:prstGeom prst="rect">
            <a:avLst/>
          </a:prstGeom>
          <a:noFill/>
          <a:ln/>
          <a:effectLst/>
        </p:spPr>
      </p:pic>
      <p:pic>
        <p:nvPicPr>
          <p:cNvPr id="18" name="図 1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58" y="3143248"/>
            <a:ext cx="4572032" cy="853662"/>
          </a:xfrm>
          <a:prstGeom prst="rect">
            <a:avLst/>
          </a:prstGeom>
          <a:noFill/>
        </p:spPr>
      </p:pic>
      <p:sp>
        <p:nvSpPr>
          <p:cNvPr id="20" name="角丸四角形吹き出し 19"/>
          <p:cNvSpPr/>
          <p:nvPr/>
        </p:nvSpPr>
        <p:spPr>
          <a:xfrm>
            <a:off x="4214810" y="1000108"/>
            <a:ext cx="4643470" cy="1214446"/>
          </a:xfrm>
          <a:prstGeom prst="wedgeRoundRectCallout">
            <a:avLst>
              <a:gd name="adj1" fmla="val -24644"/>
              <a:gd name="adj2" fmla="val -5919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kumimoji="1" lang="en-US" sz="2400" dirty="0" smtClean="0">
                <a:solidFill>
                  <a:schemeClr val="tx1"/>
                </a:solidFill>
              </a:rPr>
              <a:t>Equations hold </a:t>
            </a:r>
          </a:p>
          <a:p>
            <a:pPr lvl="1"/>
            <a:r>
              <a:rPr kumimoji="1" lang="en-US" sz="2400" b="1" dirty="0" smtClean="0">
                <a:solidFill>
                  <a:schemeClr val="tx1"/>
                </a:solidFill>
              </a:rPr>
              <a:t>not</a:t>
            </a:r>
            <a:r>
              <a:rPr kumimoji="1" lang="en-US" sz="2400" dirty="0" smtClean="0">
                <a:solidFill>
                  <a:schemeClr val="tx1"/>
                </a:solidFill>
              </a:rPr>
              <a:t> up-to equalities, </a:t>
            </a:r>
          </a:p>
          <a:p>
            <a:pPr lvl="1"/>
            <a:r>
              <a:rPr kumimoji="1" lang="en-US" sz="2400" b="1" dirty="0" smtClean="0">
                <a:solidFill>
                  <a:schemeClr val="tx1"/>
                </a:solidFill>
              </a:rPr>
              <a:t>but</a:t>
            </a:r>
            <a:r>
              <a:rPr kumimoji="1" lang="en-US" sz="2400" dirty="0" smtClean="0">
                <a:solidFill>
                  <a:schemeClr val="tx1"/>
                </a:solidFill>
              </a:rPr>
              <a:t> up-to </a:t>
            </a:r>
            <a:r>
              <a:rPr kumimoji="1" lang="en-US" sz="2400" i="1" dirty="0" err="1" smtClean="0">
                <a:solidFill>
                  <a:schemeClr val="tx1"/>
                </a:solidFill>
              </a:rPr>
              <a:t>isomorphisms</a:t>
            </a:r>
            <a:endParaRPr kumimoji="1"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雲形吹き出し 21"/>
          <p:cNvSpPr/>
          <p:nvPr/>
        </p:nvSpPr>
        <p:spPr>
          <a:xfrm>
            <a:off x="0" y="4143380"/>
            <a:ext cx="1785950" cy="1000132"/>
          </a:xfrm>
          <a:prstGeom prst="cloudCallout">
            <a:avLst>
              <a:gd name="adj1" fmla="val 9722"/>
              <a:gd name="adj2" fmla="val -643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kumimoji="1" lang="en-US" sz="2400" dirty="0" smtClean="0">
                <a:solidFill>
                  <a:schemeClr val="tx1"/>
                </a:solidFill>
              </a:rPr>
              <a:t>assoc. of    </a:t>
            </a:r>
            <a:endParaRPr kumimoji="1"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4" name="コンテンツ プレースホルダ 23" descr="TP_tmp.png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8" y="4668556"/>
            <a:ext cx="571472" cy="200787"/>
          </a:xfrm>
          <a:noFill/>
        </p:spPr>
      </p:pic>
      <p:grpSp>
        <p:nvGrpSpPr>
          <p:cNvPr id="41" name="グループ化 40"/>
          <p:cNvGrpSpPr/>
          <p:nvPr/>
        </p:nvGrpSpPr>
        <p:grpSpPr>
          <a:xfrm>
            <a:off x="4214811" y="4429132"/>
            <a:ext cx="428627" cy="736405"/>
            <a:chOff x="4214811" y="4429132"/>
            <a:chExt cx="428627" cy="736405"/>
          </a:xfrm>
        </p:grpSpPr>
        <p:sp>
          <p:nvSpPr>
            <p:cNvPr id="26" name="角丸四角形 25"/>
            <p:cNvSpPr/>
            <p:nvPr/>
          </p:nvSpPr>
          <p:spPr>
            <a:xfrm>
              <a:off x="4214811" y="4714884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c</a:t>
              </a:r>
            </a:p>
          </p:txBody>
        </p:sp>
        <p:cxnSp>
          <p:nvCxnSpPr>
            <p:cNvPr id="27" name="直線矢印コネクタ 26"/>
            <p:cNvCxnSpPr>
              <a:endCxn id="26" idx="0"/>
            </p:cNvCxnSpPr>
            <p:nvPr/>
          </p:nvCxnSpPr>
          <p:spPr>
            <a:xfrm rot="16200000" flipH="1">
              <a:off x="4250529" y="4607726"/>
              <a:ext cx="2143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stCxn id="26" idx="2"/>
            </p:cNvCxnSpPr>
            <p:nvPr/>
          </p:nvCxnSpPr>
          <p:spPr>
            <a:xfrm rot="5400000">
              <a:off x="4250529" y="5036356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4383664" y="4429132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I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357686" y="4857760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J</a:t>
              </a:r>
              <a:endParaRPr kumimoji="1" lang="en-US" sz="1400" dirty="0">
                <a:latin typeface="cmmib10" pitchFamily="34" charset="0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4857753" y="4429132"/>
            <a:ext cx="428627" cy="736405"/>
            <a:chOff x="4214811" y="4429132"/>
            <a:chExt cx="428627" cy="736405"/>
          </a:xfrm>
        </p:grpSpPr>
        <p:sp>
          <p:nvSpPr>
            <p:cNvPr id="43" name="角丸四角形 42"/>
            <p:cNvSpPr/>
            <p:nvPr/>
          </p:nvSpPr>
          <p:spPr>
            <a:xfrm>
              <a:off x="4214811" y="4714884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d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44" name="直線矢印コネクタ 43"/>
            <p:cNvCxnSpPr>
              <a:endCxn id="43" idx="0"/>
            </p:cNvCxnSpPr>
            <p:nvPr/>
          </p:nvCxnSpPr>
          <p:spPr>
            <a:xfrm rot="16200000" flipH="1">
              <a:off x="4250529" y="4607726"/>
              <a:ext cx="2143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>
              <a:stCxn id="43" idx="2"/>
            </p:cNvCxnSpPr>
            <p:nvPr/>
          </p:nvCxnSpPr>
          <p:spPr>
            <a:xfrm rot="5400000">
              <a:off x="4250529" y="5036356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4383664" y="4429132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J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357686" y="4857760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K</a:t>
              </a:r>
              <a:endParaRPr kumimoji="1" lang="en-US" sz="1400" dirty="0">
                <a:latin typeface="cmmib10" pitchFamily="34" charset="0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5500695" y="4429132"/>
            <a:ext cx="428627" cy="736405"/>
            <a:chOff x="4214811" y="4429132"/>
            <a:chExt cx="428627" cy="736405"/>
          </a:xfrm>
        </p:grpSpPr>
        <p:sp>
          <p:nvSpPr>
            <p:cNvPr id="49" name="角丸四角形 48"/>
            <p:cNvSpPr/>
            <p:nvPr/>
          </p:nvSpPr>
          <p:spPr>
            <a:xfrm>
              <a:off x="4214811" y="4714884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e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50" name="直線矢印コネクタ 49"/>
            <p:cNvCxnSpPr>
              <a:endCxn id="49" idx="0"/>
            </p:cNvCxnSpPr>
            <p:nvPr/>
          </p:nvCxnSpPr>
          <p:spPr>
            <a:xfrm rot="16200000" flipH="1">
              <a:off x="4250529" y="4607726"/>
              <a:ext cx="2143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>
              <a:stCxn id="49" idx="2"/>
            </p:cNvCxnSpPr>
            <p:nvPr/>
          </p:nvCxnSpPr>
          <p:spPr>
            <a:xfrm rot="5400000">
              <a:off x="4250529" y="5036356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>
              <a:off x="4383664" y="4429132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K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357686" y="4857760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L</a:t>
              </a:r>
              <a:endParaRPr kumimoji="1" lang="en-US" sz="1400" dirty="0">
                <a:latin typeface="cmmib10" pitchFamily="34" charset="0"/>
              </a:endParaRPr>
            </a:p>
          </p:txBody>
        </p:sp>
      </p:grpSp>
      <p:sp>
        <p:nvSpPr>
          <p:cNvPr id="54" name="大かっこ 53"/>
          <p:cNvSpPr/>
          <p:nvPr/>
        </p:nvSpPr>
        <p:spPr>
          <a:xfrm>
            <a:off x="4071934" y="4500570"/>
            <a:ext cx="2000264" cy="64294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dirty="0" smtClean="0"/>
              <a:t>         ,          ,</a:t>
            </a:r>
            <a:endParaRPr kumimoji="1" lang="en-US" dirty="0"/>
          </a:p>
        </p:txBody>
      </p:sp>
      <p:grpSp>
        <p:nvGrpSpPr>
          <p:cNvPr id="73" name="グループ化 72"/>
          <p:cNvGrpSpPr/>
          <p:nvPr/>
        </p:nvGrpSpPr>
        <p:grpSpPr>
          <a:xfrm>
            <a:off x="6929454" y="5264363"/>
            <a:ext cx="428627" cy="1593661"/>
            <a:chOff x="6500826" y="5072074"/>
            <a:chExt cx="428627" cy="1593661"/>
          </a:xfrm>
        </p:grpSpPr>
        <p:sp>
          <p:nvSpPr>
            <p:cNvPr id="56" name="角丸四角形 55"/>
            <p:cNvSpPr/>
            <p:nvPr/>
          </p:nvSpPr>
          <p:spPr>
            <a:xfrm>
              <a:off x="6500826" y="5357826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c</a:t>
              </a:r>
            </a:p>
          </p:txBody>
        </p:sp>
        <p:cxnSp>
          <p:nvCxnSpPr>
            <p:cNvPr id="57" name="直線矢印コネクタ 56"/>
            <p:cNvCxnSpPr>
              <a:endCxn id="56" idx="0"/>
            </p:cNvCxnSpPr>
            <p:nvPr/>
          </p:nvCxnSpPr>
          <p:spPr>
            <a:xfrm rot="16200000" flipH="1">
              <a:off x="6536544" y="5250668"/>
              <a:ext cx="2143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>
              <a:stCxn id="56" idx="2"/>
            </p:cNvCxnSpPr>
            <p:nvPr/>
          </p:nvCxnSpPr>
          <p:spPr>
            <a:xfrm rot="5400000">
              <a:off x="6536544" y="5679298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6669679" y="5072074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I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6643701" y="5500702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J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62" name="角丸四角形 61"/>
            <p:cNvSpPr/>
            <p:nvPr/>
          </p:nvSpPr>
          <p:spPr>
            <a:xfrm>
              <a:off x="6500826" y="5786454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d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64" name="直線矢印コネクタ 63"/>
            <p:cNvCxnSpPr>
              <a:stCxn id="62" idx="2"/>
            </p:cNvCxnSpPr>
            <p:nvPr/>
          </p:nvCxnSpPr>
          <p:spPr>
            <a:xfrm rot="5400000">
              <a:off x="6536544" y="6107926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/>
            <p:cNvSpPr txBox="1"/>
            <p:nvPr/>
          </p:nvSpPr>
          <p:spPr>
            <a:xfrm>
              <a:off x="6643701" y="5929330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K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68" name="角丸四角形 67"/>
            <p:cNvSpPr/>
            <p:nvPr/>
          </p:nvSpPr>
          <p:spPr>
            <a:xfrm>
              <a:off x="6500826" y="6215082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e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70" name="直線矢印コネクタ 69"/>
            <p:cNvCxnSpPr>
              <a:stCxn id="68" idx="2"/>
            </p:cNvCxnSpPr>
            <p:nvPr/>
          </p:nvCxnSpPr>
          <p:spPr>
            <a:xfrm rot="5400000">
              <a:off x="6536544" y="6536554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/>
            <p:cNvSpPr txBox="1"/>
            <p:nvPr/>
          </p:nvSpPr>
          <p:spPr>
            <a:xfrm>
              <a:off x="6643701" y="6357958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L</a:t>
              </a:r>
              <a:endParaRPr kumimoji="1" lang="en-US" sz="1400" dirty="0">
                <a:latin typeface="cmmib10" pitchFamily="34" charset="0"/>
              </a:endParaRP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8572529" y="5264363"/>
            <a:ext cx="428627" cy="1593661"/>
            <a:chOff x="6500826" y="5072074"/>
            <a:chExt cx="428627" cy="1593661"/>
          </a:xfrm>
        </p:grpSpPr>
        <p:sp>
          <p:nvSpPr>
            <p:cNvPr id="75" name="角丸四角形 74"/>
            <p:cNvSpPr/>
            <p:nvPr/>
          </p:nvSpPr>
          <p:spPr>
            <a:xfrm>
              <a:off x="6500826" y="5357826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c</a:t>
              </a:r>
            </a:p>
          </p:txBody>
        </p:sp>
        <p:cxnSp>
          <p:nvCxnSpPr>
            <p:cNvPr id="76" name="直線矢印コネクタ 75"/>
            <p:cNvCxnSpPr>
              <a:endCxn id="75" idx="0"/>
            </p:cNvCxnSpPr>
            <p:nvPr/>
          </p:nvCxnSpPr>
          <p:spPr>
            <a:xfrm rot="16200000" flipH="1">
              <a:off x="6536544" y="5250668"/>
              <a:ext cx="2143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>
              <a:stCxn id="75" idx="2"/>
            </p:cNvCxnSpPr>
            <p:nvPr/>
          </p:nvCxnSpPr>
          <p:spPr>
            <a:xfrm rot="5400000">
              <a:off x="6536544" y="5679298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6669679" y="5072074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I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6643701" y="5500702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J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80" name="角丸四角形 79"/>
            <p:cNvSpPr/>
            <p:nvPr/>
          </p:nvSpPr>
          <p:spPr>
            <a:xfrm>
              <a:off x="6500826" y="5786454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d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81" name="直線矢印コネクタ 80"/>
            <p:cNvCxnSpPr>
              <a:stCxn id="80" idx="2"/>
            </p:cNvCxnSpPr>
            <p:nvPr/>
          </p:nvCxnSpPr>
          <p:spPr>
            <a:xfrm rot="5400000">
              <a:off x="6536544" y="6107926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テキスト ボックス 81"/>
            <p:cNvSpPr txBox="1"/>
            <p:nvPr/>
          </p:nvSpPr>
          <p:spPr>
            <a:xfrm>
              <a:off x="6643701" y="5929330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K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83" name="角丸四角形 82"/>
            <p:cNvSpPr/>
            <p:nvPr/>
          </p:nvSpPr>
          <p:spPr>
            <a:xfrm>
              <a:off x="6500826" y="6215082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e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84" name="直線矢印コネクタ 83"/>
            <p:cNvCxnSpPr>
              <a:stCxn id="83" idx="2"/>
            </p:cNvCxnSpPr>
            <p:nvPr/>
          </p:nvCxnSpPr>
          <p:spPr>
            <a:xfrm rot="5400000">
              <a:off x="6536544" y="6536554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テキスト ボックス 84"/>
            <p:cNvSpPr txBox="1"/>
            <p:nvPr/>
          </p:nvSpPr>
          <p:spPr>
            <a:xfrm>
              <a:off x="6643701" y="6357958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L</a:t>
              </a:r>
              <a:endParaRPr kumimoji="1" lang="en-US" sz="1400" dirty="0">
                <a:latin typeface="cmmib10" pitchFamily="34" charset="0"/>
              </a:endParaRPr>
            </a:p>
          </p:txBody>
        </p:sp>
      </p:grpSp>
      <p:pic>
        <p:nvPicPr>
          <p:cNvPr id="92" name="図 9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58148" y="5715016"/>
            <a:ext cx="277156" cy="753866"/>
          </a:xfrm>
          <a:prstGeom prst="rect">
            <a:avLst/>
          </a:prstGeom>
          <a:noFill/>
          <a:ln/>
          <a:effectLst/>
        </p:spPr>
      </p:pic>
      <p:cxnSp>
        <p:nvCxnSpPr>
          <p:cNvPr id="94" name="カギ線コネクタ 93"/>
          <p:cNvCxnSpPr/>
          <p:nvPr/>
        </p:nvCxnSpPr>
        <p:spPr>
          <a:xfrm>
            <a:off x="5072066" y="5286388"/>
            <a:ext cx="1643074" cy="785818"/>
          </a:xfrm>
          <a:prstGeom prst="bentConnector3">
            <a:avLst>
              <a:gd name="adj1" fmla="val -267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diamond"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カギ線コネクタ 96"/>
          <p:cNvCxnSpPr/>
          <p:nvPr/>
        </p:nvCxnSpPr>
        <p:spPr>
          <a:xfrm>
            <a:off x="6215074" y="4786322"/>
            <a:ext cx="2500330" cy="428628"/>
          </a:xfrm>
          <a:prstGeom prst="bentConnector3">
            <a:avLst>
              <a:gd name="adj1" fmla="val 99944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diamond" w="lg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グループ化 119"/>
          <p:cNvGrpSpPr/>
          <p:nvPr/>
        </p:nvGrpSpPr>
        <p:grpSpPr>
          <a:xfrm>
            <a:off x="3428992" y="6286520"/>
            <a:ext cx="3357586" cy="571480"/>
            <a:chOff x="-500098" y="5857892"/>
            <a:chExt cx="3357586" cy="571480"/>
          </a:xfrm>
        </p:grpSpPr>
        <p:sp>
          <p:nvSpPr>
            <p:cNvPr id="119" name="円形吹き出し 118"/>
            <p:cNvSpPr/>
            <p:nvPr/>
          </p:nvSpPr>
          <p:spPr>
            <a:xfrm>
              <a:off x="-500098" y="5857892"/>
              <a:ext cx="3357586" cy="571480"/>
            </a:xfrm>
            <a:prstGeom prst="wedgeEllipseCallout">
              <a:avLst>
                <a:gd name="adj1" fmla="val 46812"/>
                <a:gd name="adj2" fmla="val -56214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lvl="0"/>
              <a:r>
                <a:rPr kumimoji="1" lang="en-US" sz="2000" dirty="0" smtClean="0">
                  <a:solidFill>
                    <a:prstClr val="white"/>
                  </a:solidFill>
                </a:rPr>
                <a:t>state space:</a:t>
              </a:r>
            </a:p>
          </p:txBody>
        </p:sp>
        <p:pic>
          <p:nvPicPr>
            <p:cNvPr id="117" name="図 116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57290" y="6072206"/>
              <a:ext cx="1281943" cy="21326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5" name="グループ化 124"/>
          <p:cNvGrpSpPr/>
          <p:nvPr/>
        </p:nvGrpSpPr>
        <p:grpSpPr>
          <a:xfrm>
            <a:off x="6500826" y="4929198"/>
            <a:ext cx="1928826" cy="428628"/>
            <a:chOff x="6215074" y="4929198"/>
            <a:chExt cx="1928826" cy="428628"/>
          </a:xfrm>
        </p:grpSpPr>
        <p:sp>
          <p:nvSpPr>
            <p:cNvPr id="123" name="円形吹き出し 122"/>
            <p:cNvSpPr/>
            <p:nvPr/>
          </p:nvSpPr>
          <p:spPr>
            <a:xfrm>
              <a:off x="6215074" y="4929198"/>
              <a:ext cx="1928826" cy="428628"/>
            </a:xfrm>
            <a:prstGeom prst="wedgeEllipseCallout">
              <a:avLst>
                <a:gd name="adj1" fmla="val 56752"/>
                <a:gd name="adj2" fmla="val 96904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lvl="0"/>
              <a:endParaRPr kumimoji="1" lang="en-US" sz="20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118" name="図 117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72264" y="5072074"/>
              <a:ext cx="1281107" cy="21313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6" name="雲 125"/>
          <p:cNvSpPr/>
          <p:nvPr/>
        </p:nvSpPr>
        <p:spPr>
          <a:xfrm>
            <a:off x="-571536" y="5143512"/>
            <a:ext cx="3929090" cy="2000264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kumimoji="1" lang="en-US" sz="2000" dirty="0" smtClean="0">
                <a:solidFill>
                  <a:schemeClr val="tx1"/>
                </a:solidFill>
              </a:rPr>
              <a:t>cf.  </a:t>
            </a:r>
            <a:r>
              <a:rPr kumimoji="1" lang="en-US" sz="2000" dirty="0" err="1" smtClean="0">
                <a:solidFill>
                  <a:schemeClr val="tx1"/>
                </a:solidFill>
              </a:rPr>
              <a:t>monoidal</a:t>
            </a:r>
            <a:r>
              <a:rPr kumimoji="1" lang="en-US" sz="2000" dirty="0" smtClean="0">
                <a:solidFill>
                  <a:schemeClr val="tx1"/>
                </a:solidFill>
              </a:rPr>
              <a:t> category</a:t>
            </a:r>
          </a:p>
          <a:p>
            <a:endParaRPr kumimoji="1" lang="en-US" sz="2000" dirty="0" smtClean="0">
              <a:solidFill>
                <a:schemeClr val="tx1"/>
              </a:solidFill>
            </a:endParaRPr>
          </a:p>
          <a:p>
            <a:endParaRPr kumimoji="1"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kumimoji="1" lang="en-US" sz="2000" dirty="0" smtClean="0">
                <a:solidFill>
                  <a:schemeClr val="tx1"/>
                </a:solidFill>
              </a:rPr>
              <a:t> coherence </a:t>
            </a:r>
            <a:r>
              <a:rPr kumimoji="1" lang="en-US" sz="20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endParaRPr kumimoji="1"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128" name="図 12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84258"/>
            <a:ext cx="3143240" cy="23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14" grpId="0" animBg="1"/>
      <p:bldP spid="87" grpId="0" animBg="1"/>
      <p:bldP spid="86" grpId="0" animBg="1"/>
      <p:bldP spid="22" grpId="0" animBg="1"/>
      <p:bldP spid="54" grpId="0" animBg="1"/>
      <p:bldP spid="1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etModel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62400" y="4822126"/>
            <a:ext cx="5510887" cy="2264474"/>
          </a:xfr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err="1" smtClean="0"/>
              <a:t>F</a:t>
            </a:r>
            <a:r>
              <a:rPr kumimoji="1" lang="en-US" dirty="0" err="1" smtClean="0"/>
              <a:t>unctorial</a:t>
            </a:r>
            <a:r>
              <a:rPr kumimoji="1" lang="en-US" dirty="0" smtClean="0"/>
              <a:t> </a:t>
            </a:r>
            <a:r>
              <a:rPr kumimoji="1" lang="en-US" dirty="0" smtClean="0"/>
              <a:t>semantics</a:t>
            </a:r>
            <a:endParaRPr lang="en-US" altLang="ja-JP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609600" y="1828800"/>
            <a:ext cx="6629400" cy="2895600"/>
          </a:xfrm>
          <a:prstGeom prst="roundRect">
            <a:avLst>
              <a:gd name="adj" fmla="val 9488"/>
            </a:avLst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l">
              <a:buFont typeface="Courier New" pitchFamily="49" charset="0"/>
              <a:buChar char="o"/>
            </a:pPr>
            <a:r>
              <a:rPr lang="en-US" altLang="ja-JP" b="1" i="1" dirty="0" smtClean="0"/>
              <a:t> </a:t>
            </a:r>
            <a:r>
              <a:rPr lang="en-US" altLang="ja-JP" dirty="0" smtClean="0"/>
              <a:t>a 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</a:t>
            </a:r>
            <a:r>
              <a:rPr lang="en-US" altLang="ja-JP" dirty="0" smtClean="0"/>
              <a:t> with </a:t>
            </a:r>
            <a:r>
              <a:rPr lang="en-US" altLang="ja-JP" dirty="0" smtClean="0">
                <a:latin typeface="msbm10" pitchFamily="34" charset="0"/>
              </a:rPr>
              <a:t>L</a:t>
            </a:r>
            <a:r>
              <a:rPr lang="en-US" altLang="ja-JP" dirty="0" smtClean="0"/>
              <a:t>-structure: 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bm10" pitchFamily="34" charset="0"/>
              </a:rPr>
              <a:t>L</a:t>
            </a:r>
            <a:r>
              <a:rPr lang="en-US" altLang="ja-JP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-category</a:t>
            </a:r>
            <a:endParaRPr lang="en-US" altLang="ja-JP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  <a:p>
            <a:pPr algn="l">
              <a:buFont typeface="Courier New" pitchFamily="49" charset="0"/>
              <a:buChar char="o"/>
            </a:pPr>
            <a:endParaRPr lang="en-US" altLang="ja-JP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09600" y="1524000"/>
            <a:ext cx="27432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outer model</a:t>
            </a:r>
            <a:endParaRPr lang="de-AT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0530" y="258633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latin typeface="+mn-lt"/>
                <a:cs typeface="AngsanaUPC" pitchFamily="18" charset="-34"/>
              </a:rPr>
              <a:t>(product-preserving)</a:t>
            </a:r>
            <a:endParaRPr lang="de-AT" sz="2000" dirty="0">
              <a:latin typeface="+mn-lt"/>
              <a:cs typeface="AngsanaUPC" pitchFamily="18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71802" y="2567810"/>
            <a:ext cx="857256" cy="50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ounded Rectangle 13"/>
          <p:cNvSpPr/>
          <p:nvPr/>
        </p:nvSpPr>
        <p:spPr>
          <a:xfrm>
            <a:off x="381000" y="5105400"/>
            <a:ext cx="3352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de-AT" b="1" u="sng" dirty="0" smtClean="0"/>
              <a:t>NB.</a:t>
            </a:r>
            <a:r>
              <a:rPr lang="de-AT" dirty="0" smtClean="0"/>
              <a:t>  This works only for </a:t>
            </a:r>
            <a:r>
              <a:rPr lang="de-A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strict</a:t>
            </a:r>
            <a:r>
              <a:rPr lang="de-AT" dirty="0" smtClean="0"/>
              <a:t> algebraic structure</a:t>
            </a:r>
          </a:p>
        </p:txBody>
      </p:sp>
      <p:pic>
        <p:nvPicPr>
          <p:cNvPr id="12" name="図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976" y="2500306"/>
            <a:ext cx="3715259" cy="1981471"/>
          </a:xfrm>
          <a:prstGeom prst="rect">
            <a:avLst/>
          </a:prstGeom>
          <a:noFill/>
          <a:ln/>
          <a:effectLst/>
        </p:spPr>
      </p:pic>
    </p:spTree>
    <p:custDataLst>
      <p:tags r:id="rId1"/>
    </p:custDataLst>
  </p:cSld>
  <p:clrMapOvr>
    <a:masterClrMapping/>
  </p:clrMapOvr>
  <p:transition advTm="9409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Formalizing pseudo alg. str.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b="1" u="sng" dirty="0" err="1" smtClean="0"/>
              <a:t>Lawvere</a:t>
            </a:r>
            <a:r>
              <a:rPr kumimoji="1" lang="en-US" b="1" u="sng" dirty="0" smtClean="0"/>
              <a:t> 2-theory</a:t>
            </a:r>
            <a:r>
              <a:rPr kumimoji="1" lang="en-US" dirty="0" smtClean="0"/>
              <a:t>   </a:t>
            </a:r>
            <a:r>
              <a:rPr kumimoji="1" lang="en-US" sz="2000" dirty="0" smtClean="0"/>
              <a:t>[Power, Lack]</a:t>
            </a:r>
            <a:endParaRPr kumimoji="1" lang="en-US" dirty="0" smtClean="0"/>
          </a:p>
          <a:p>
            <a:pPr lvl="1"/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explicit </a:t>
            </a:r>
            <a:r>
              <a:rPr kumimoji="1"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isomorphisms</a:t>
            </a:r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explicit coherence</a:t>
            </a:r>
          </a:p>
          <a:p>
            <a:pPr lvl="2"/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theory of </a:t>
            </a:r>
            <a:r>
              <a:rPr kumimoji="1"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monoids</a:t>
            </a:r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2"/>
            <a:endParaRPr kumimoji="1"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theory of </a:t>
            </a:r>
            <a:r>
              <a:rPr kumimoji="1"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monoidal</a:t>
            </a:r>
            <a:r>
              <a:rPr kumimoji="1"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categories</a:t>
            </a:r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1">
              <a:buNone/>
            </a:pPr>
            <a:endParaRPr kumimoji="1"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“2-functorial semantics”</a:t>
            </a:r>
          </a:p>
          <a:p>
            <a:pPr lvl="2"/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model = category with </a:t>
            </a:r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sbm10" pitchFamily="34" charset="0"/>
              </a:rPr>
              <a:t>L</a:t>
            </a:r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-structure</a:t>
            </a:r>
          </a:p>
          <a:p>
            <a:pPr lvl="2"/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 is a </a:t>
            </a:r>
            <a:r>
              <a:rPr kumimoji="1"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product-preserving 2-functor </a:t>
            </a:r>
            <a:r>
              <a:rPr kumimoji="1" lang="ja-JP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sbm10" pitchFamily="34" charset="0"/>
              </a:rPr>
              <a:t>L</a:t>
            </a:r>
            <a:r>
              <a:rPr kumimoji="1"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sbm10" pitchFamily="34" charset="0"/>
              </a:rPr>
              <a:t> </a:t>
            </a:r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</a:t>
            </a:r>
            <a:r>
              <a:rPr kumimoji="1"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mbx10" pitchFamily="34" charset="0"/>
                <a:sym typeface="Wingdings" pitchFamily="2" charset="2"/>
              </a:rPr>
              <a:t>CAT</a:t>
            </a:r>
          </a:p>
          <a:p>
            <a:pPr lvl="2"/>
            <a:endParaRPr kumimoji="1"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mbx10" pitchFamily="34" charset="0"/>
              <a:sym typeface="Wingdings" pitchFamily="2" charset="2"/>
            </a:endParaRPr>
          </a:p>
          <a:p>
            <a:pPr lvl="1"/>
            <a:r>
              <a:rPr kumimoji="1"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quite a suitable solution for us…</a:t>
            </a:r>
            <a:endParaRPr kumimoji="1" lang="en-US" dirty="0">
              <a:solidFill>
                <a:schemeClr val="tx1">
                  <a:lumMod val="50000"/>
                  <a:lumOff val="50000"/>
                </a:schemeClr>
              </a:solidFill>
              <a:latin typeface="cmbx10" pitchFamily="34" charset="0"/>
            </a:endParaRPr>
          </a:p>
        </p:txBody>
      </p:sp>
      <p:pic>
        <p:nvPicPr>
          <p:cNvPr id="7" name="図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43570" y="3286124"/>
            <a:ext cx="2670230" cy="836458"/>
          </a:xfrm>
          <a:prstGeom prst="rect">
            <a:avLst/>
          </a:prstGeom>
          <a:noFill/>
          <a:ln/>
          <a:effectLst/>
        </p:spPr>
      </p:pic>
      <p:pic>
        <p:nvPicPr>
          <p:cNvPr id="11" name="図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43570" y="2357430"/>
            <a:ext cx="2669654" cy="8362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72198" y="5000636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kumimoji="1" lang="en-US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1"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kumimoji="1" lang="en-US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224" y="2285992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view on component calculi</a:t>
            </a:r>
            <a:endParaRPr kumimoji="1"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Formalizing pseudo alg. </a:t>
            </a:r>
            <a:r>
              <a:rPr kumimoji="1" lang="en-US" dirty="0" smtClean="0"/>
              <a:t>str.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b="1" u="sng" dirty="0" smtClean="0"/>
              <a:t>Pseudo </a:t>
            </a:r>
            <a:r>
              <a:rPr kumimoji="1" lang="en-US" b="1" u="sng" dirty="0" err="1" smtClean="0"/>
              <a:t>functorial</a:t>
            </a:r>
            <a:r>
              <a:rPr kumimoji="1" lang="en-US" b="1" u="sng" dirty="0" smtClean="0"/>
              <a:t> semantics</a:t>
            </a:r>
          </a:p>
          <a:p>
            <a:endParaRPr kumimoji="1" lang="en-US" dirty="0" smtClean="0"/>
          </a:p>
          <a:p>
            <a:endParaRPr kumimoji="1" lang="en-US" dirty="0" smtClean="0"/>
          </a:p>
          <a:p>
            <a:endParaRPr kumimoji="1" lang="en-US" dirty="0" smtClean="0"/>
          </a:p>
          <a:p>
            <a:pPr lvl="1"/>
            <a:endParaRPr kumimoji="1" lang="en-US" dirty="0" smtClean="0"/>
          </a:p>
          <a:p>
            <a:pPr lvl="1"/>
            <a:r>
              <a:rPr kumimoji="1" lang="en-US" dirty="0" smtClean="0"/>
              <a:t>Segal took the same approach in TQFT, </a:t>
            </a:r>
            <a:r>
              <a:rPr kumimoji="1" lang="en-US" b="1" dirty="0" smtClean="0"/>
              <a:t>topological quantum field theory</a:t>
            </a:r>
            <a:endParaRPr kumimoji="1" lang="en-US" dirty="0" smtClean="0"/>
          </a:p>
          <a:p>
            <a:pPr lvl="2"/>
            <a:r>
              <a:rPr kumimoji="1" lang="en-US" dirty="0" smtClean="0"/>
              <a:t>but for </a:t>
            </a:r>
            <a:r>
              <a:rPr kumimoji="1" lang="en-US" b="1" dirty="0" err="1" smtClean="0"/>
              <a:t>monoidal</a:t>
            </a:r>
            <a:r>
              <a:rPr kumimoji="1" lang="en-US" dirty="0" smtClean="0"/>
              <a:t> (not </a:t>
            </a:r>
            <a:r>
              <a:rPr kumimoji="1" lang="en-US" dirty="0" err="1" smtClean="0"/>
              <a:t>cartesian</a:t>
            </a:r>
            <a:r>
              <a:rPr kumimoji="1" lang="en-US" dirty="0" smtClean="0"/>
              <a:t>/</a:t>
            </a:r>
            <a:r>
              <a:rPr kumimoji="1" lang="en-US" dirty="0" err="1" smtClean="0"/>
              <a:t>Lawvere</a:t>
            </a:r>
            <a:r>
              <a:rPr kumimoji="1" lang="en-US" dirty="0" smtClean="0"/>
              <a:t>) theory </a:t>
            </a:r>
            <a:r>
              <a:rPr kumimoji="1" lang="en-US" dirty="0" smtClean="0">
                <a:latin typeface="msbm10" pitchFamily="34" charset="0"/>
              </a:rPr>
              <a:t>L</a:t>
            </a:r>
            <a:endParaRPr kumimoji="1" 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215074" y="1000108"/>
            <a:ext cx="2428892" cy="71438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dirty="0" err="1" smtClean="0">
                <a:solidFill>
                  <a:schemeClr val="tx1"/>
                </a:solidFill>
              </a:rPr>
              <a:t>Hasuo</a:t>
            </a:r>
            <a:r>
              <a:rPr kumimoji="1" lang="en-US" dirty="0" smtClean="0">
                <a:solidFill>
                  <a:schemeClr val="tx1"/>
                </a:solidFill>
              </a:rPr>
              <a:t>, preprint 2009</a:t>
            </a:r>
          </a:p>
          <a:p>
            <a:pPr algn="ctr"/>
            <a:r>
              <a:rPr kumimoji="1" lang="en-US" dirty="0" smtClean="0">
                <a:solidFill>
                  <a:schemeClr val="tx1"/>
                </a:solidFill>
              </a:rPr>
              <a:t>available on the web</a:t>
            </a:r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1085872" y="2485996"/>
            <a:ext cx="6629400" cy="928694"/>
          </a:xfrm>
          <a:prstGeom prst="roundRect">
            <a:avLst>
              <a:gd name="adj" fmla="val 9488"/>
            </a:avLst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2400" dirty="0" smtClean="0"/>
              <a:t> An </a:t>
            </a:r>
            <a:r>
              <a:rPr lang="en-US" altLang="ja-JP" sz="2400" dirty="0" smtClean="0">
                <a:latin typeface="msbm10" pitchFamily="34" charset="0"/>
              </a:rPr>
              <a:t>L</a:t>
            </a:r>
            <a:r>
              <a:rPr lang="en-US" altLang="ja-JP" sz="2400" i="1" dirty="0" smtClean="0"/>
              <a:t>-category </a:t>
            </a:r>
            <a:r>
              <a:rPr lang="en-US" altLang="ja-JP" sz="2400" dirty="0" smtClean="0"/>
              <a:t>is a finite-product preserving pseudo </a:t>
            </a:r>
            <a:r>
              <a:rPr lang="en-US" altLang="ja-JP" sz="2400" dirty="0" err="1" smtClean="0"/>
              <a:t>functor</a:t>
            </a:r>
            <a:r>
              <a:rPr lang="en-US" altLang="ja-JP" sz="2400" dirty="0" smtClean="0"/>
              <a:t> </a:t>
            </a:r>
            <a:r>
              <a:rPr kumimoji="1" lang="en-US" sz="2400" dirty="0" smtClean="0">
                <a:latin typeface="msbm10" pitchFamily="34" charset="0"/>
              </a:rPr>
              <a:t>L</a:t>
            </a:r>
            <a:r>
              <a:rPr kumimoji="1" lang="ja-JP" altLang="en-US" sz="2400" dirty="0" smtClean="0">
                <a:latin typeface="msbm10" pitchFamily="34" charset="0"/>
              </a:rPr>
              <a:t> </a:t>
            </a:r>
            <a:r>
              <a:rPr kumimoji="1" lang="en-US" sz="2400" dirty="0" smtClean="0">
                <a:sym typeface="Wingdings" pitchFamily="2" charset="2"/>
              </a:rPr>
              <a:t></a:t>
            </a:r>
            <a:r>
              <a:rPr kumimoji="1" lang="ja-JP" altLang="en-US" sz="2400" dirty="0" smtClean="0">
                <a:sym typeface="Wingdings" pitchFamily="2" charset="2"/>
              </a:rPr>
              <a:t> </a:t>
            </a:r>
            <a:r>
              <a:rPr kumimoji="1" lang="en-US" altLang="ja-JP" sz="2400" dirty="0" smtClean="0">
                <a:latin typeface="cmbx10" pitchFamily="34" charset="0"/>
                <a:sym typeface="Wingdings" pitchFamily="2" charset="2"/>
              </a:rPr>
              <a:t>CAT</a:t>
            </a:r>
            <a:endParaRPr lang="en-US" altLang="ja-JP" sz="2400" dirty="0" smtClean="0"/>
          </a:p>
        </p:txBody>
      </p:sp>
      <p:sp>
        <p:nvSpPr>
          <p:cNvPr id="6" name="Rounded Rectangle 8"/>
          <p:cNvSpPr/>
          <p:nvPr/>
        </p:nvSpPr>
        <p:spPr>
          <a:xfrm>
            <a:off x="1085872" y="2071678"/>
            <a:ext cx="198593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Definition</a:t>
            </a:r>
            <a:endParaRPr lang="de-AT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1071538" y="2500306"/>
            <a:ext cx="6629400" cy="928694"/>
          </a:xfrm>
          <a:prstGeom prst="roundRect">
            <a:avLst>
              <a:gd name="adj" fmla="val 9488"/>
            </a:avLst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2400" dirty="0" smtClean="0"/>
              <a:t> An </a:t>
            </a:r>
            <a:r>
              <a:rPr lang="en-US" altLang="ja-JP" sz="2400" dirty="0" smtClean="0">
                <a:latin typeface="msbm10" pitchFamily="34" charset="0"/>
              </a:rPr>
              <a:t>L</a:t>
            </a:r>
            <a:r>
              <a:rPr lang="en-US" altLang="ja-JP" sz="2400" i="1" dirty="0" smtClean="0"/>
              <a:t>-category </a:t>
            </a:r>
            <a:r>
              <a:rPr lang="en-US" altLang="ja-JP" sz="2400" dirty="0" smtClean="0"/>
              <a:t>is a finite-product preserving </a:t>
            </a:r>
            <a:r>
              <a:rPr lang="en-US" altLang="ja-JP" sz="2400" b="1" dirty="0" smtClean="0"/>
              <a:t>pseudo </a:t>
            </a:r>
            <a:r>
              <a:rPr lang="en-US" altLang="ja-JP" sz="2400" b="1" dirty="0" err="1" smtClean="0"/>
              <a:t>functor</a:t>
            </a:r>
            <a:r>
              <a:rPr lang="en-US" altLang="ja-JP" sz="2400" b="1" dirty="0" smtClean="0"/>
              <a:t> </a:t>
            </a:r>
            <a:r>
              <a:rPr kumimoji="1" lang="en-US" sz="2400" dirty="0" smtClean="0">
                <a:latin typeface="msbm10" pitchFamily="34" charset="0"/>
              </a:rPr>
              <a:t>L</a:t>
            </a:r>
            <a:r>
              <a:rPr kumimoji="1" lang="ja-JP" altLang="en-US" sz="2400" dirty="0" smtClean="0">
                <a:latin typeface="msbm10" pitchFamily="34" charset="0"/>
              </a:rPr>
              <a:t> </a:t>
            </a:r>
            <a:r>
              <a:rPr kumimoji="1" lang="en-US" sz="2400" dirty="0" smtClean="0">
                <a:sym typeface="Wingdings" pitchFamily="2" charset="2"/>
              </a:rPr>
              <a:t></a:t>
            </a:r>
            <a:r>
              <a:rPr kumimoji="1" lang="ja-JP" altLang="en-US" sz="2400" dirty="0" smtClean="0">
                <a:sym typeface="Wingdings" pitchFamily="2" charset="2"/>
              </a:rPr>
              <a:t> </a:t>
            </a:r>
            <a:r>
              <a:rPr kumimoji="1" lang="en-US" altLang="ja-JP" sz="2400" dirty="0" smtClean="0">
                <a:latin typeface="cmbx10" pitchFamily="34" charset="0"/>
                <a:sym typeface="Wingdings" pitchFamily="2" charset="2"/>
              </a:rPr>
              <a:t>CAT</a:t>
            </a:r>
            <a:endParaRPr lang="en-US" altLang="ja-JP" sz="2400" dirty="0" smtClean="0"/>
          </a:p>
        </p:txBody>
      </p:sp>
      <p:sp>
        <p:nvSpPr>
          <p:cNvPr id="12" name="Rounded Rectangle 8"/>
          <p:cNvSpPr/>
          <p:nvPr/>
        </p:nvSpPr>
        <p:spPr>
          <a:xfrm>
            <a:off x="1071538" y="2085988"/>
            <a:ext cx="198593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Definition</a:t>
            </a:r>
            <a:endParaRPr lang="de-AT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Pseudo </a:t>
            </a:r>
            <a:r>
              <a:rPr kumimoji="1" lang="en-US" dirty="0" err="1" smtClean="0"/>
              <a:t>functorial</a:t>
            </a:r>
            <a:r>
              <a:rPr kumimoji="1" lang="en-US" dirty="0" smtClean="0"/>
              <a:t> semantics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143404"/>
          </a:xfrm>
        </p:spPr>
        <p:txBody>
          <a:bodyPr>
            <a:normAutofit/>
          </a:bodyPr>
          <a:lstStyle/>
          <a:p>
            <a:r>
              <a:rPr kumimoji="1" lang="en-US" sz="2400" dirty="0" smtClean="0"/>
              <a:t>pseudo </a:t>
            </a:r>
            <a:r>
              <a:rPr kumimoji="1" lang="en-US" sz="2400" dirty="0" err="1" smtClean="0"/>
              <a:t>functor</a:t>
            </a:r>
            <a:r>
              <a:rPr kumimoji="1" lang="en-US" sz="2400" dirty="0" smtClean="0"/>
              <a:t> preserves compositions/identities up-to </a:t>
            </a:r>
            <a:r>
              <a:rPr kumimoji="1" lang="en-US" sz="2400" dirty="0" err="1" smtClean="0"/>
              <a:t>iso</a:t>
            </a:r>
            <a:r>
              <a:rPr kumimoji="1" lang="en-US" sz="2400" dirty="0" smtClean="0"/>
              <a:t>:</a:t>
            </a:r>
          </a:p>
          <a:p>
            <a:endParaRPr kumimoji="1" lang="en-US" sz="2400" dirty="0" smtClean="0"/>
          </a:p>
          <a:p>
            <a:endParaRPr kumimoji="1" lang="en-US" sz="2400" dirty="0" smtClean="0"/>
          </a:p>
          <a:p>
            <a:endParaRPr kumimoji="1" lang="en-US" sz="2400" dirty="0" smtClean="0"/>
          </a:p>
          <a:p>
            <a:endParaRPr kumimoji="1" lang="en-US" sz="2400" dirty="0" smtClean="0"/>
          </a:p>
          <a:p>
            <a:endParaRPr kumimoji="1" lang="en-US" sz="2400" dirty="0" smtClean="0"/>
          </a:p>
          <a:p>
            <a:endParaRPr kumimoji="1" lang="en-US" sz="2400" dirty="0" smtClean="0"/>
          </a:p>
          <a:p>
            <a:endParaRPr kumimoji="1" lang="en-US" sz="2400" dirty="0" smtClean="0"/>
          </a:p>
        </p:txBody>
      </p:sp>
      <p:sp>
        <p:nvSpPr>
          <p:cNvPr id="4" name="Rounded Rectangle 7"/>
          <p:cNvSpPr/>
          <p:nvPr/>
        </p:nvSpPr>
        <p:spPr>
          <a:xfrm>
            <a:off x="1285852" y="1357298"/>
            <a:ext cx="6629400" cy="928694"/>
          </a:xfrm>
          <a:prstGeom prst="roundRect">
            <a:avLst>
              <a:gd name="adj" fmla="val 9488"/>
            </a:avLst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2400" dirty="0" smtClean="0"/>
              <a:t> An </a:t>
            </a:r>
            <a:r>
              <a:rPr lang="en-US" altLang="ja-JP" sz="2400" dirty="0" smtClean="0">
                <a:latin typeface="msbm10" pitchFamily="34" charset="0"/>
              </a:rPr>
              <a:t>L</a:t>
            </a:r>
            <a:r>
              <a:rPr lang="en-US" altLang="ja-JP" sz="2400" i="1" dirty="0" smtClean="0"/>
              <a:t>-category </a:t>
            </a:r>
            <a:r>
              <a:rPr lang="en-US" altLang="ja-JP" sz="2400" dirty="0" smtClean="0"/>
              <a:t>is a finite-product preserving </a:t>
            </a:r>
            <a:r>
              <a:rPr lang="en-US" altLang="ja-JP" sz="2400" b="1" dirty="0" smtClean="0"/>
              <a:t>pseudo </a:t>
            </a:r>
            <a:r>
              <a:rPr lang="en-US" altLang="ja-JP" sz="2400" b="1" dirty="0" err="1" smtClean="0"/>
              <a:t>functor</a:t>
            </a:r>
            <a:r>
              <a:rPr lang="en-US" altLang="ja-JP" sz="2400" b="1" dirty="0" smtClean="0"/>
              <a:t> </a:t>
            </a:r>
            <a:r>
              <a:rPr kumimoji="1" lang="en-US" sz="2400" dirty="0" smtClean="0">
                <a:latin typeface="msbm10" pitchFamily="34" charset="0"/>
              </a:rPr>
              <a:t>L</a:t>
            </a:r>
            <a:r>
              <a:rPr kumimoji="1" lang="ja-JP" altLang="en-US" sz="2400" dirty="0" smtClean="0">
                <a:latin typeface="msbm10" pitchFamily="34" charset="0"/>
              </a:rPr>
              <a:t> </a:t>
            </a:r>
            <a:r>
              <a:rPr kumimoji="1" lang="en-US" sz="2400" dirty="0" smtClean="0">
                <a:sym typeface="Wingdings" pitchFamily="2" charset="2"/>
              </a:rPr>
              <a:t></a:t>
            </a:r>
            <a:r>
              <a:rPr kumimoji="1" lang="ja-JP" altLang="en-US" sz="2400" dirty="0" smtClean="0">
                <a:sym typeface="Wingdings" pitchFamily="2" charset="2"/>
              </a:rPr>
              <a:t> </a:t>
            </a:r>
            <a:r>
              <a:rPr kumimoji="1" lang="en-US" altLang="ja-JP" sz="2400" dirty="0" smtClean="0">
                <a:latin typeface="cmbx10" pitchFamily="34" charset="0"/>
                <a:sym typeface="Wingdings" pitchFamily="2" charset="2"/>
              </a:rPr>
              <a:t>CAT</a:t>
            </a:r>
            <a:endParaRPr lang="en-US" altLang="ja-JP" sz="2400" dirty="0" smtClean="0"/>
          </a:p>
        </p:txBody>
      </p:sp>
      <p:sp>
        <p:nvSpPr>
          <p:cNvPr id="5" name="Rounded Rectangle 8"/>
          <p:cNvSpPr/>
          <p:nvPr/>
        </p:nvSpPr>
        <p:spPr>
          <a:xfrm>
            <a:off x="1285852" y="1071546"/>
            <a:ext cx="1985930" cy="32863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Definition</a:t>
            </a:r>
            <a:endParaRPr lang="de-AT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図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2928934"/>
            <a:ext cx="4714908" cy="372399"/>
          </a:xfrm>
          <a:prstGeom prst="rect">
            <a:avLst/>
          </a:prstGeom>
          <a:noFill/>
        </p:spPr>
      </p:pic>
      <p:grpSp>
        <p:nvGrpSpPr>
          <p:cNvPr id="25" name="グループ化 24"/>
          <p:cNvGrpSpPr/>
          <p:nvPr/>
        </p:nvGrpSpPr>
        <p:grpSpPr>
          <a:xfrm>
            <a:off x="0" y="3500438"/>
            <a:ext cx="9144000" cy="1611915"/>
            <a:chOff x="0" y="3500438"/>
            <a:chExt cx="9144000" cy="1611915"/>
          </a:xfrm>
        </p:grpSpPr>
        <p:sp>
          <p:nvSpPr>
            <p:cNvPr id="8" name="角丸四角形 7"/>
            <p:cNvSpPr/>
            <p:nvPr/>
          </p:nvSpPr>
          <p:spPr>
            <a:xfrm>
              <a:off x="0" y="3500438"/>
              <a:ext cx="9144000" cy="161191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sz="24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1643042" y="3674473"/>
              <a:ext cx="5786474" cy="334863"/>
              <a:chOff x="1857352" y="3429000"/>
              <a:chExt cx="5786474" cy="334863"/>
            </a:xfrm>
          </p:grpSpPr>
          <p:pic>
            <p:nvPicPr>
              <p:cNvPr id="10" name="図 9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57352" y="3429000"/>
                <a:ext cx="289749" cy="309561"/>
              </a:xfrm>
              <a:prstGeom prst="rect">
                <a:avLst/>
              </a:prstGeom>
              <a:noFill/>
            </p:spPr>
          </p:pic>
          <p:pic>
            <p:nvPicPr>
              <p:cNvPr id="11" name="図 10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572260" y="3429000"/>
                <a:ext cx="1071566" cy="33486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2" name="図 11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714740" y="3500438"/>
                <a:ext cx="917012" cy="229252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13" name="図 12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00430" y="4429132"/>
              <a:ext cx="941465" cy="22925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図 1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57224" y="4211123"/>
              <a:ext cx="1500198" cy="6466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図 2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29322" y="4143380"/>
              <a:ext cx="1795260" cy="871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6" name="グループ化 25"/>
          <p:cNvGrpSpPr/>
          <p:nvPr/>
        </p:nvGrpSpPr>
        <p:grpSpPr>
          <a:xfrm>
            <a:off x="6000760" y="5072074"/>
            <a:ext cx="3143240" cy="1785926"/>
            <a:chOff x="6000760" y="5072074"/>
            <a:chExt cx="3143240" cy="1785926"/>
          </a:xfrm>
        </p:grpSpPr>
        <p:sp>
          <p:nvSpPr>
            <p:cNvPr id="24" name="角丸四角形吹き出し 23"/>
            <p:cNvSpPr/>
            <p:nvPr/>
          </p:nvSpPr>
          <p:spPr>
            <a:xfrm>
              <a:off x="6000760" y="5072074"/>
              <a:ext cx="3143240" cy="1785926"/>
            </a:xfrm>
            <a:prstGeom prst="wedgeRoundRectCallout">
              <a:avLst>
                <a:gd name="adj1" fmla="val -13326"/>
                <a:gd name="adj2" fmla="val -5724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2" name="図 21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15074" y="5214926"/>
              <a:ext cx="2472443" cy="164307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Pseudo </a:t>
            </a:r>
            <a:r>
              <a:rPr kumimoji="1" lang="en-US" dirty="0" err="1" smtClean="0"/>
              <a:t>functorial</a:t>
            </a:r>
            <a:r>
              <a:rPr kumimoji="1" lang="en-US" dirty="0" smtClean="0"/>
              <a:t> semantics</a:t>
            </a:r>
            <a:endParaRPr kumimoji="1" lang="en-US" dirty="0"/>
          </a:p>
        </p:txBody>
      </p:sp>
      <p:sp>
        <p:nvSpPr>
          <p:cNvPr id="4" name="Rounded Rectangle 7"/>
          <p:cNvSpPr/>
          <p:nvPr/>
        </p:nvSpPr>
        <p:spPr>
          <a:xfrm>
            <a:off x="1285852" y="1357298"/>
            <a:ext cx="6629400" cy="928694"/>
          </a:xfrm>
          <a:prstGeom prst="roundRect">
            <a:avLst>
              <a:gd name="adj" fmla="val 9488"/>
            </a:avLst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2400" dirty="0" smtClean="0"/>
              <a:t> An </a:t>
            </a:r>
            <a:r>
              <a:rPr lang="en-US" altLang="ja-JP" sz="2400" dirty="0" smtClean="0">
                <a:latin typeface="msbm10" pitchFamily="34" charset="0"/>
              </a:rPr>
              <a:t>L</a:t>
            </a:r>
            <a:r>
              <a:rPr lang="en-US" altLang="ja-JP" sz="2400" i="1" dirty="0" smtClean="0"/>
              <a:t>-category </a:t>
            </a:r>
            <a:r>
              <a:rPr lang="en-US" altLang="ja-JP" sz="2400" dirty="0" smtClean="0"/>
              <a:t>is a finite-product preserving </a:t>
            </a:r>
            <a:r>
              <a:rPr lang="en-US" altLang="ja-JP" sz="2400" b="1" dirty="0" smtClean="0"/>
              <a:t>pseudo </a:t>
            </a:r>
            <a:r>
              <a:rPr lang="en-US" altLang="ja-JP" sz="2400" b="1" dirty="0" err="1" smtClean="0"/>
              <a:t>functor</a:t>
            </a:r>
            <a:r>
              <a:rPr lang="en-US" altLang="ja-JP" sz="2400" b="1" dirty="0" smtClean="0"/>
              <a:t> </a:t>
            </a:r>
            <a:r>
              <a:rPr kumimoji="1" lang="en-US" sz="2400" dirty="0" smtClean="0">
                <a:latin typeface="msbm10" pitchFamily="34" charset="0"/>
              </a:rPr>
              <a:t>L</a:t>
            </a:r>
            <a:r>
              <a:rPr kumimoji="1" lang="ja-JP" altLang="en-US" sz="2400" dirty="0" smtClean="0">
                <a:latin typeface="msbm10" pitchFamily="34" charset="0"/>
              </a:rPr>
              <a:t> </a:t>
            </a:r>
            <a:r>
              <a:rPr kumimoji="1" lang="en-US" sz="2400" dirty="0" smtClean="0">
                <a:sym typeface="Wingdings" pitchFamily="2" charset="2"/>
              </a:rPr>
              <a:t></a:t>
            </a:r>
            <a:r>
              <a:rPr kumimoji="1" lang="ja-JP" altLang="en-US" sz="2400" dirty="0" smtClean="0">
                <a:sym typeface="Wingdings" pitchFamily="2" charset="2"/>
              </a:rPr>
              <a:t> </a:t>
            </a:r>
            <a:r>
              <a:rPr kumimoji="1" lang="en-US" altLang="ja-JP" sz="2400" dirty="0" smtClean="0">
                <a:latin typeface="cmbx10" pitchFamily="34" charset="0"/>
                <a:sym typeface="Wingdings" pitchFamily="2" charset="2"/>
              </a:rPr>
              <a:t>CAT</a:t>
            </a:r>
            <a:endParaRPr lang="en-US" altLang="ja-JP" sz="2400" dirty="0" smtClean="0"/>
          </a:p>
        </p:txBody>
      </p:sp>
      <p:sp>
        <p:nvSpPr>
          <p:cNvPr id="5" name="Rounded Rectangle 8"/>
          <p:cNvSpPr/>
          <p:nvPr/>
        </p:nvSpPr>
        <p:spPr>
          <a:xfrm>
            <a:off x="1285852" y="1071546"/>
            <a:ext cx="1985930" cy="32863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Definition</a:t>
            </a:r>
            <a:endParaRPr lang="de-AT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786182" y="1357298"/>
            <a:ext cx="3071834" cy="428628"/>
          </a:xfrm>
          <a:prstGeom prst="roundRect">
            <a:avLst/>
          </a:prstGeom>
          <a:solidFill>
            <a:schemeClr val="accent2">
              <a:lumMod val="75000"/>
              <a:alpha val="1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214282" y="2428868"/>
            <a:ext cx="8715436" cy="3214710"/>
            <a:chOff x="214282" y="2428868"/>
            <a:chExt cx="8715436" cy="3214710"/>
          </a:xfrm>
        </p:grpSpPr>
        <p:sp>
          <p:nvSpPr>
            <p:cNvPr id="7" name="角丸四角形吹き出し 6"/>
            <p:cNvSpPr/>
            <p:nvPr/>
          </p:nvSpPr>
          <p:spPr>
            <a:xfrm>
              <a:off x="214282" y="2428868"/>
              <a:ext cx="8715436" cy="3214710"/>
            </a:xfrm>
            <a:prstGeom prst="wedgeRoundRectCallout">
              <a:avLst>
                <a:gd name="adj1" fmla="val 21642"/>
                <a:gd name="adj2" fmla="val -69169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r>
                <a:rPr kumimoji="1" lang="en-US" sz="2400" dirty="0" smtClean="0">
                  <a:solidFill>
                    <a:schemeClr val="tx1"/>
                  </a:solidFill>
                </a:rPr>
                <a:t>subtle, needs fine-tuning</a:t>
              </a:r>
            </a:p>
            <a:p>
              <a:endParaRPr kumimoji="1" 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3000372"/>
              <a:ext cx="6500858" cy="2456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円形吹き出し 12"/>
          <p:cNvSpPr/>
          <p:nvPr/>
        </p:nvSpPr>
        <p:spPr>
          <a:xfrm>
            <a:off x="6786578" y="4357694"/>
            <a:ext cx="2357422" cy="928718"/>
          </a:xfrm>
          <a:prstGeom prst="wedgeEllipseCallout">
            <a:avLst>
              <a:gd name="adj1" fmla="val -47867"/>
              <a:gd name="adj2" fmla="val 5354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2" name="図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4643470"/>
            <a:ext cx="1785950" cy="455504"/>
          </a:xfrm>
          <a:prstGeom prst="rect">
            <a:avLst/>
          </a:prstGeom>
          <a:noFill/>
        </p:spPr>
      </p:pic>
      <p:sp>
        <p:nvSpPr>
          <p:cNvPr id="15" name="雲形吹き出し 14"/>
          <p:cNvSpPr/>
          <p:nvPr/>
        </p:nvSpPr>
        <p:spPr>
          <a:xfrm>
            <a:off x="7072330" y="2357430"/>
            <a:ext cx="2714644" cy="1857388"/>
          </a:xfrm>
          <a:prstGeom prst="cloudCallou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natural, from an </a:t>
            </a:r>
            <a:r>
              <a:rPr kumimoji="1" lang="en-US" sz="2000" b="1" dirty="0" err="1" smtClean="0">
                <a:solidFill>
                  <a:schemeClr val="tx1"/>
                </a:solidFill>
              </a:rPr>
              <a:t>operadic</a:t>
            </a:r>
            <a:r>
              <a:rPr kumimoji="1" lang="en-US" sz="2000" dirty="0" smtClean="0">
                <a:solidFill>
                  <a:schemeClr val="tx1"/>
                </a:solidFill>
              </a:rPr>
              <a:t> point of view</a:t>
            </a:r>
            <a:endParaRPr kumimoji="1"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7"/>
          <p:cNvSpPr/>
          <p:nvPr/>
        </p:nvSpPr>
        <p:spPr>
          <a:xfrm>
            <a:off x="714348" y="5929306"/>
            <a:ext cx="7572428" cy="928694"/>
          </a:xfrm>
          <a:prstGeom prst="roundRect">
            <a:avLst>
              <a:gd name="adj" fmla="val 9488"/>
            </a:avLst>
          </a:prstGeom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2400" dirty="0" smtClean="0"/>
          </a:p>
        </p:txBody>
      </p:sp>
      <p:sp>
        <p:nvSpPr>
          <p:cNvPr id="21" name="Rounded Rectangle 8"/>
          <p:cNvSpPr/>
          <p:nvPr/>
        </p:nvSpPr>
        <p:spPr>
          <a:xfrm>
            <a:off x="642910" y="5643578"/>
            <a:ext cx="1985930" cy="328634"/>
          </a:xfrm>
          <a:prstGeom prst="round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AT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Theorem</a:t>
            </a:r>
            <a:endParaRPr lang="de-AT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1" name="図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3897" y="6072206"/>
            <a:ext cx="5844186" cy="600636"/>
          </a:xfrm>
          <a:prstGeom prst="rect">
            <a:avLst/>
          </a:prstGeom>
          <a:noFill/>
          <a:ln/>
          <a:effectLst/>
        </p:spPr>
      </p:pic>
      <p:sp>
        <p:nvSpPr>
          <p:cNvPr id="22" name="テキスト ボックス 21"/>
          <p:cNvSpPr txBox="1"/>
          <p:nvPr/>
        </p:nvSpPr>
        <p:spPr>
          <a:xfrm>
            <a:off x="6929454" y="607220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kumimoji="1"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Leinster</a:t>
            </a:r>
            <a:r>
              <a:rPr kumimoji="1"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kumimoji="1"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20" grpId="0" animBg="1"/>
      <p:bldP spid="21" grpId="0" animBg="1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447801"/>
            <a:ext cx="7392987" cy="510539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ja-JP" sz="2800" dirty="0" smtClean="0"/>
              <a:t>Assume</a:t>
            </a:r>
          </a:p>
          <a:p>
            <a:pPr eaLnBrk="1" hangingPunct="1">
              <a:buFont typeface="Wingdings" pitchFamily="2" charset="2"/>
              <a:buNone/>
            </a:pPr>
            <a:endParaRPr lang="en-US" altLang="ja-JP" sz="2800" dirty="0" smtClean="0"/>
          </a:p>
          <a:p>
            <a:pPr marL="624078" indent="-514350">
              <a:buNone/>
            </a:pPr>
            <a:endParaRPr lang="en-US" altLang="ja-JP" sz="2800" b="1" i="1" dirty="0" smtClean="0"/>
          </a:p>
          <a:p>
            <a:pPr marL="624078" indent="-514350">
              <a:buNone/>
            </a:pPr>
            <a:r>
              <a:rPr lang="en-US" altLang="ja-JP" sz="2400" dirty="0" smtClean="0"/>
              <a:t>1.   </a:t>
            </a:r>
            <a:r>
              <a:rPr lang="en-US" altLang="ja-JP" sz="2400" b="1" dirty="0" err="1" smtClean="0"/>
              <a:t>Coalg</a:t>
            </a:r>
            <a:r>
              <a:rPr lang="en-US" altLang="ja-JP" sz="2400" b="1" baseline="-25000" dirty="0" err="1" smtClean="0">
                <a:latin typeface="cmmi10" pitchFamily="34" charset="0"/>
              </a:rPr>
              <a:t>F</a:t>
            </a:r>
            <a:r>
              <a:rPr lang="en-US" altLang="ja-JP" sz="2400" b="1" dirty="0" smtClean="0"/>
              <a:t>  </a:t>
            </a:r>
            <a:r>
              <a:rPr lang="en-US" altLang="ja-JP" sz="2400" dirty="0" smtClean="0"/>
              <a:t>is an</a:t>
            </a:r>
            <a:r>
              <a:rPr lang="en-US" altLang="ja-JP" sz="2400" b="1" dirty="0" smtClean="0"/>
              <a:t> </a:t>
            </a:r>
            <a:r>
              <a:rPr kumimoji="1" lang="en-US" altLang="ja-JP" sz="2400" b="1" dirty="0" smtClean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lang="en-US" altLang="ja-JP" sz="2400" dirty="0" smtClean="0"/>
              <a:t>-category </a:t>
            </a:r>
          </a:p>
          <a:p>
            <a:pPr marL="624078" indent="-514350">
              <a:buNone/>
            </a:pPr>
            <a:r>
              <a:rPr lang="de-AT" altLang="ja-JP" sz="2400" dirty="0" smtClean="0"/>
              <a:t>2.   </a:t>
            </a:r>
            <a:r>
              <a:rPr lang="de-AT" sz="2400" b="1" dirty="0" smtClean="0">
                <a:latin typeface="cmmi10" pitchFamily="34" charset="0"/>
              </a:rPr>
              <a:t>Z</a:t>
            </a:r>
            <a:r>
              <a:rPr lang="de-AT" sz="2400" b="1" dirty="0" smtClean="0"/>
              <a:t> </a:t>
            </a:r>
            <a:r>
              <a:rPr lang="de-AT" sz="2400" b="1" dirty="0" smtClean="0">
                <a:sym typeface="Wingdings" pitchFamily="2" charset="2"/>
              </a:rPr>
              <a:t> </a:t>
            </a:r>
            <a:r>
              <a:rPr lang="de-AT" sz="2400" b="1" dirty="0" smtClean="0">
                <a:latin typeface="cmmi10" pitchFamily="34" charset="0"/>
                <a:sym typeface="Wingdings" pitchFamily="2" charset="2"/>
              </a:rPr>
              <a:t>FZ </a:t>
            </a:r>
            <a:r>
              <a:rPr lang="en-US" altLang="ja-JP" sz="2400" dirty="0" smtClean="0"/>
              <a:t>is an </a:t>
            </a:r>
            <a:r>
              <a:rPr kumimoji="1" lang="en-US" altLang="ja-JP" sz="2400" b="1" dirty="0" smtClean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lang="en-US" altLang="ja-JP" sz="2400" dirty="0" smtClean="0"/>
              <a:t>-object </a:t>
            </a:r>
            <a:endParaRPr lang="de-AT" sz="2400" dirty="0" smtClean="0"/>
          </a:p>
          <a:p>
            <a:pPr marL="624078" indent="-514350">
              <a:buNone/>
            </a:pPr>
            <a:r>
              <a:rPr lang="de-AT" altLang="ja-JP" sz="2400" dirty="0" smtClean="0"/>
              <a:t>3.   </a:t>
            </a:r>
            <a:r>
              <a:rPr lang="de-AT" sz="2400" dirty="0" smtClean="0"/>
              <a:t>the </a:t>
            </a:r>
            <a:r>
              <a:rPr lang="de-AT" sz="2400" b="1" dirty="0" smtClean="0"/>
              <a:t>behavior</a:t>
            </a:r>
            <a:r>
              <a:rPr lang="de-AT" sz="2400" dirty="0" smtClean="0"/>
              <a:t> functor</a:t>
            </a:r>
            <a:endParaRPr lang="en-US" altLang="ja-JP" sz="2400" dirty="0" smtClean="0"/>
          </a:p>
          <a:p>
            <a:pPr marL="624078" indent="-514350" eaLnBrk="1" hangingPunct="1">
              <a:buFont typeface="+mj-lt"/>
              <a:buAutoNum type="arabicPeriod"/>
            </a:pPr>
            <a:endParaRPr lang="en-US" altLang="ja-JP" sz="2400" dirty="0" smtClean="0"/>
          </a:p>
          <a:p>
            <a:pPr marL="624078" indent="-514350" eaLnBrk="1" hangingPunct="1">
              <a:buFont typeface="+mj-lt"/>
              <a:buAutoNum type="arabicPeriod"/>
            </a:pPr>
            <a:endParaRPr lang="en-US" altLang="ja-JP" sz="2400" dirty="0" smtClean="0"/>
          </a:p>
          <a:p>
            <a:pPr marL="624078" indent="-514350" eaLnBrk="1" hangingPunct="1">
              <a:buFont typeface="+mj-lt"/>
              <a:buAutoNum type="arabicPeriod"/>
            </a:pPr>
            <a:endParaRPr lang="en-US" altLang="ja-JP" sz="2400" dirty="0" smtClean="0"/>
          </a:p>
          <a:p>
            <a:pPr marL="624078" indent="-514350">
              <a:buNone/>
            </a:pPr>
            <a:r>
              <a:rPr lang="en-US" altLang="ja-JP" sz="2400" dirty="0" smtClean="0"/>
              <a:t>       </a:t>
            </a:r>
          </a:p>
          <a:p>
            <a:pPr marL="624078" indent="-514350">
              <a:buNone/>
            </a:pPr>
            <a:r>
              <a:rPr lang="en-US" altLang="ja-JP" sz="2400" dirty="0" smtClean="0"/>
              <a:t>	is a (strict) </a:t>
            </a:r>
            <a:r>
              <a:rPr lang="en-US" altLang="ja-JP" sz="2400" dirty="0" smtClean="0">
                <a:latin typeface="Castellar" pitchFamily="18" charset="0"/>
              </a:rPr>
              <a:t>L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functor</a:t>
            </a:r>
            <a:endParaRPr lang="en-US" altLang="ja-JP" sz="2400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Compositionality </a:t>
            </a:r>
            <a:r>
              <a:rPr lang="en-US" altLang="ja-JP" dirty="0" smtClean="0"/>
              <a:t>theorem again</a:t>
            </a:r>
            <a:endParaRPr lang="en-US" altLang="ja-JP" dirty="0" smtClean="0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048000" y="1447800"/>
            <a:ext cx="5029200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l" rtl="0" fontAlgn="base"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Char char="¡"/>
            </a:pPr>
            <a:r>
              <a:rPr kumimoji="1" lang="en-US" altLang="ja-JP" sz="2400" b="1" kern="1200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C</a:t>
            </a:r>
            <a:r>
              <a:rPr kumimoji="1" lang="en-US" altLang="ja-JP" sz="2400" b="1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is an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-category</a:t>
            </a:r>
          </a:p>
          <a:p>
            <a:pPr marL="342900" indent="-342900" algn="l" rtl="0" fontAlgn="base"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Char char="¡"/>
            </a:pPr>
            <a:r>
              <a:rPr kumimoji="1" lang="en-US" altLang="ja-JP" sz="2400" kern="1200" dirty="0">
                <a:solidFill>
                  <a:prstClr val="black"/>
                </a:solidFill>
                <a:latin typeface="cmbxti10" pitchFamily="34" charset="0"/>
                <a:ea typeface="ＭＳ Ｐゴシック"/>
                <a:sym typeface="Wingdings" pitchFamily="2" charset="2"/>
              </a:rPr>
              <a:t>F</a:t>
            </a:r>
            <a:r>
              <a:rPr kumimoji="1" lang="en-US" altLang="ja-JP" sz="2400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: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C</a:t>
            </a:r>
            <a:r>
              <a:rPr kumimoji="1" lang="en-US" altLang="ja-JP" sz="2400" b="1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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C</a:t>
            </a:r>
            <a:r>
              <a:rPr kumimoji="1" lang="en-US" altLang="ja-JP" sz="2400" b="1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is a lax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-</a:t>
            </a:r>
            <a:r>
              <a:rPr kumimoji="1" lang="en-US" altLang="ja-JP" sz="2400" kern="1200" dirty="0" err="1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functor</a:t>
            </a:r>
            <a:r>
              <a:rPr kumimoji="1" lang="en-US" altLang="ja-JP" sz="2400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</a:p>
          <a:p>
            <a:pPr marL="342900" indent="-342900" algn="l" rtl="0" fontAlgn="base"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Char char="¡"/>
            </a:pP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there is a final </a:t>
            </a:r>
            <a:r>
              <a:rPr kumimoji="1" lang="en-US" altLang="ja-JP" sz="2400" kern="1200" dirty="0" err="1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coalgebra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 </a:t>
            </a:r>
            <a:r>
              <a:rPr kumimoji="1" lang="en-US" altLang="ja-JP" sz="2400" dirty="0">
                <a:solidFill>
                  <a:prstClr val="black"/>
                </a:solidFill>
                <a:latin typeface="cmbxti10" pitchFamily="34" charset="0"/>
                <a:ea typeface="ＭＳ Ｐゴシック"/>
                <a:sym typeface="Wingdings" pitchFamily="2" charset="2"/>
              </a:rPr>
              <a:t>Z</a:t>
            </a:r>
            <a:r>
              <a:rPr kumimoji="1" lang="en-US" altLang="ja-JP" sz="2400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 </a:t>
            </a:r>
            <a:r>
              <a:rPr kumimoji="1" lang="en-US" altLang="ja-JP" sz="2400" dirty="0">
                <a:solidFill>
                  <a:prstClr val="black"/>
                </a:solidFill>
                <a:latin typeface="cmbxti10" pitchFamily="34" charset="0"/>
                <a:ea typeface="ＭＳ Ｐゴシック"/>
                <a:sym typeface="Wingdings" pitchFamily="2" charset="2"/>
              </a:rPr>
              <a:t>FZ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9601200" y="2971800"/>
            <a:ext cx="2514600" cy="2743200"/>
          </a:xfrm>
          <a:prstGeom prst="wedgeRoundRectCallout">
            <a:avLst>
              <a:gd name="adj1" fmla="val -33395"/>
              <a:gd name="adj2" fmla="val 54621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Courier New" pitchFamily="49" charset="0"/>
              <a:buChar char="o"/>
            </a:pPr>
            <a:r>
              <a:rPr kumimoji="1" lang="de-AT" sz="2500" kern="1200" dirty="0">
                <a:solidFill>
                  <a:prstClr val="white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 by finality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prstClr val="white"/>
              </a:buClr>
              <a:buSzPct val="70000"/>
              <a:buFont typeface="Courier New" pitchFamily="49" charset="0"/>
              <a:buChar char="o"/>
            </a:pPr>
            <a:r>
              <a:rPr kumimoji="1" lang="de-AT" sz="2500" kern="1200" dirty="0">
                <a:solidFill>
                  <a:prstClr val="white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 yields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447800" y="4414854"/>
            <a:ext cx="7467600" cy="1371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None/>
            </a:pPr>
            <a:endParaRPr kumimoji="1" lang="de-AT" sz="2500" kern="1200">
              <a:solidFill>
                <a:prstClr val="black"/>
              </a:solidFill>
              <a:latin typeface="Calibri"/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2" name="グループ化 27"/>
          <p:cNvGrpSpPr/>
          <p:nvPr/>
        </p:nvGrpSpPr>
        <p:grpSpPr bwMode="auto">
          <a:xfrm>
            <a:off x="6095884" y="4502165"/>
            <a:ext cx="2514832" cy="1284758"/>
            <a:chOff x="6096000" y="4502166"/>
            <a:chExt cx="2514832" cy="1284758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096000" y="4502166"/>
              <a:ext cx="1981200" cy="38100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 rtl="0" fontAlgn="base">
                <a:spcBef>
                  <a:spcPct val="50000"/>
                </a:spcBef>
                <a:spcAft>
                  <a:spcPct val="0"/>
                </a:spcAft>
                <a:buClr>
                  <a:srgbClr val="464646"/>
                </a:buClr>
                <a:buSzPct val="70000"/>
                <a:buFont typeface="Wingdings" pitchFamily="2" charset="2"/>
                <a:buNone/>
              </a:pPr>
              <a:r>
                <a:rPr kumimoji="1" lang="en-US" altLang="ja-JP" sz="1900" kern="1200" dirty="0">
                  <a:solidFill>
                    <a:prstClr val="black"/>
                  </a:solidFill>
                  <a:latin typeface="Arial" charset="0"/>
                  <a:ea typeface="ＭＳ Ｐゴシック" pitchFamily="50" charset="-128"/>
                  <a:cs typeface="+mn-cs"/>
                  <a:sym typeface="Wingdings" pitchFamily="2" charset="2"/>
                </a:rPr>
                <a:t>by </a:t>
              </a:r>
              <a:r>
                <a:rPr kumimoji="1" lang="en-US" altLang="ja-JP" sz="1900" kern="1200" dirty="0" err="1">
                  <a:solidFill>
                    <a:prstClr val="black"/>
                  </a:solidFill>
                  <a:latin typeface="Arial" charset="0"/>
                  <a:ea typeface="ＭＳ Ｐゴシック" pitchFamily="50" charset="-128"/>
                  <a:cs typeface="+mn-cs"/>
                  <a:sym typeface="Wingdings" pitchFamily="2" charset="2"/>
                </a:rPr>
                <a:t>coinduction</a:t>
              </a:r>
              <a:endParaRPr kumimoji="1" lang="en-US" altLang="ja-JP" sz="1900" kern="1200" dirty="0">
                <a:solidFill>
                  <a:prstClr val="black"/>
                </a:solidFill>
                <a:latin typeface="Arial" charset="0"/>
                <a:ea typeface="ＭＳ Ｐゴシック" pitchFamily="50" charset="-128"/>
                <a:cs typeface="+mn-cs"/>
                <a:sym typeface="Wingdings" pitchFamily="2" charset="2"/>
              </a:endParaRPr>
            </a:p>
          </p:txBody>
        </p:sp>
        <p:pic>
          <p:nvPicPr>
            <p:cNvPr id="26" name="図 25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52968" y="4959365"/>
              <a:ext cx="2057864" cy="82755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" name="グループ化 24"/>
          <p:cNvGrpSpPr/>
          <p:nvPr/>
        </p:nvGrpSpPr>
        <p:grpSpPr bwMode="auto">
          <a:xfrm>
            <a:off x="1745108" y="4502165"/>
            <a:ext cx="3874196" cy="1168401"/>
            <a:chOff x="1745108" y="4502165"/>
            <a:chExt cx="3874196" cy="1168401"/>
          </a:xfrm>
        </p:grpSpPr>
        <p:pic>
          <p:nvPicPr>
            <p:cNvPr id="18" name="図 17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745108" y="4502165"/>
              <a:ext cx="3874196" cy="109383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Picture 19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5000" y="5035566"/>
              <a:ext cx="685800" cy="635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6019800" y="4572016"/>
            <a:ext cx="2667000" cy="1143000"/>
          </a:xfrm>
          <a:prstGeom prst="bracketPair">
            <a:avLst>
              <a:gd name="adj" fmla="val 861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None/>
            </a:pPr>
            <a:endParaRPr kumimoji="1" lang="de-AT" sz="2500" kern="1200">
              <a:solidFill>
                <a:prstClr val="black"/>
              </a:solidFill>
              <a:latin typeface="Calibri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428992" y="1857364"/>
            <a:ext cx="3643338" cy="35719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5" name="右カーブ矢印 24"/>
          <p:cNvSpPr/>
          <p:nvPr/>
        </p:nvSpPr>
        <p:spPr>
          <a:xfrm flipH="1">
            <a:off x="5929322" y="1500174"/>
            <a:ext cx="2071702" cy="2071702"/>
          </a:xfrm>
          <a:prstGeom prst="curvedRightArrow">
            <a:avLst>
              <a:gd name="adj1" fmla="val 11127"/>
              <a:gd name="adj2" fmla="val 37146"/>
              <a:gd name="adj3" fmla="val 1817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8" name="右カーブ矢印 27"/>
          <p:cNvSpPr/>
          <p:nvPr/>
        </p:nvSpPr>
        <p:spPr>
          <a:xfrm>
            <a:off x="571472" y="3143248"/>
            <a:ext cx="785818" cy="1857388"/>
          </a:xfrm>
          <a:prstGeom prst="curved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7" name="右カーブ矢印 26"/>
          <p:cNvSpPr/>
          <p:nvPr/>
        </p:nvSpPr>
        <p:spPr>
          <a:xfrm>
            <a:off x="928662" y="3214686"/>
            <a:ext cx="428628" cy="571504"/>
          </a:xfrm>
          <a:prstGeom prst="curvedRight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8795" y="3214686"/>
            <a:ext cx="615553" cy="1785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automatic</a:t>
            </a:r>
            <a:endParaRPr kumimoji="1"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0800000">
            <a:off x="7908692" y="1000108"/>
            <a:ext cx="800219" cy="17859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lifts</a:t>
            </a:r>
            <a:endParaRPr kumimoji="1" lang="en-US" sz="4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4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8" grpId="0" animBg="1"/>
      <p:bldP spid="27" grpId="0" animBg="1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ppletreeblog.com/wp-content/2007/09/hurry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-2286048" y="3714752"/>
            <a:ext cx="2071670" cy="2810405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72198" y="5000636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kumimoji="1" lang="en-US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1"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kumimoji="1" lang="en-US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224" y="2285992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compositionality</a:t>
            </a:r>
          </a:p>
          <a:p>
            <a:pPr algn="dist"/>
            <a:r>
              <a:rPr kumimoji="1"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for </a:t>
            </a:r>
          </a:p>
          <a:p>
            <a:pPr algn="dist"/>
            <a:r>
              <a:rPr kumimoji="1"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 calculi</a:t>
            </a:r>
            <a:endParaRPr kumimoji="1"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雲形吹き出し 98"/>
          <p:cNvSpPr/>
          <p:nvPr/>
        </p:nvSpPr>
        <p:spPr>
          <a:xfrm>
            <a:off x="3786182" y="2857496"/>
            <a:ext cx="5072098" cy="714380"/>
          </a:xfrm>
          <a:prstGeom prst="cloudCallout">
            <a:avLst>
              <a:gd name="adj1" fmla="val -29286"/>
              <a:gd name="adj2" fmla="val 6594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58" name="雲 57"/>
          <p:cNvSpPr/>
          <p:nvPr/>
        </p:nvSpPr>
        <p:spPr>
          <a:xfrm>
            <a:off x="3357554" y="-500090"/>
            <a:ext cx="7500990" cy="2571768"/>
          </a:xfrm>
          <a:prstGeom prst="cloud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The calculi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85778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b="1" u="sng" dirty="0" smtClean="0"/>
              <a:t>sorts</a:t>
            </a:r>
            <a:r>
              <a:rPr kumimoji="1" lang="en-US" dirty="0" smtClean="0"/>
              <a:t>  (</a:t>
            </a:r>
            <a:r>
              <a:rPr kumimoji="1" lang="en-US" dirty="0" smtClean="0">
                <a:latin typeface="cmmib10" pitchFamily="34" charset="0"/>
              </a:rPr>
              <a:t>I</a:t>
            </a:r>
            <a:r>
              <a:rPr kumimoji="1" lang="en-US" dirty="0" smtClean="0"/>
              <a:t>,</a:t>
            </a:r>
            <a:r>
              <a:rPr kumimoji="1" lang="en-US" dirty="0" smtClean="0">
                <a:latin typeface="cmmib10" pitchFamily="34" charset="0"/>
              </a:rPr>
              <a:t>J</a:t>
            </a:r>
            <a:r>
              <a:rPr kumimoji="1" lang="en-US" dirty="0" smtClean="0"/>
              <a:t>)  </a:t>
            </a:r>
          </a:p>
          <a:p>
            <a:pPr lvl="1"/>
            <a:r>
              <a:rPr kumimoji="1" lang="en-US" dirty="0" smtClean="0"/>
              <a:t>where </a:t>
            </a:r>
            <a:r>
              <a:rPr kumimoji="1" lang="en-US" dirty="0" smtClean="0">
                <a:latin typeface="cmmib10" pitchFamily="34" charset="0"/>
              </a:rPr>
              <a:t>I</a:t>
            </a:r>
            <a:r>
              <a:rPr kumimoji="1" lang="en-US" dirty="0" smtClean="0"/>
              <a:t>, </a:t>
            </a:r>
            <a:r>
              <a:rPr kumimoji="1" lang="en-US" dirty="0" smtClean="0">
                <a:latin typeface="cmmib10" pitchFamily="34" charset="0"/>
              </a:rPr>
              <a:t>J</a:t>
            </a:r>
            <a:r>
              <a:rPr kumimoji="1" lang="en-US" dirty="0" smtClean="0"/>
              <a:t> are sets</a:t>
            </a:r>
          </a:p>
          <a:p>
            <a:pPr lvl="1"/>
            <a:endParaRPr kumimoji="1" lang="en-US" b="1" dirty="0" smtClean="0">
              <a:latin typeface="cmsy10"/>
            </a:endParaRPr>
          </a:p>
          <a:p>
            <a:pPr lvl="1">
              <a:buNone/>
            </a:pPr>
            <a:endParaRPr kumimoji="1" lang="en-US" b="1" dirty="0" smtClean="0"/>
          </a:p>
          <a:p>
            <a:r>
              <a:rPr kumimoji="1" lang="en-US" b="1" u="sng" dirty="0" smtClean="0"/>
              <a:t>operations</a:t>
            </a:r>
          </a:p>
          <a:p>
            <a:pPr lvl="1"/>
            <a:r>
              <a:rPr kumimoji="1" lang="en-US" i="1" dirty="0" smtClean="0"/>
              <a:t>seq. comp.</a:t>
            </a:r>
            <a:r>
              <a:rPr kumimoji="1" lang="en-US" dirty="0" smtClean="0"/>
              <a:t>  </a:t>
            </a:r>
          </a:p>
          <a:p>
            <a:pPr lvl="1"/>
            <a:r>
              <a:rPr kumimoji="1" lang="en-US" i="1" dirty="0" smtClean="0"/>
              <a:t>pure function</a:t>
            </a:r>
          </a:p>
          <a:p>
            <a:pPr lvl="1"/>
            <a:endParaRPr kumimoji="1" lang="en-US" dirty="0" smtClean="0"/>
          </a:p>
          <a:p>
            <a:r>
              <a:rPr kumimoji="1" lang="en-US" b="1" u="sng" dirty="0" smtClean="0"/>
              <a:t>equations</a:t>
            </a:r>
          </a:p>
          <a:p>
            <a:endParaRPr kumimoji="1" lang="en-US" b="1" u="sng" dirty="0" smtClean="0"/>
          </a:p>
          <a:p>
            <a:endParaRPr kumimoji="1" lang="en-US" b="1" u="sng" dirty="0" smtClean="0"/>
          </a:p>
          <a:p>
            <a:pPr>
              <a:buNone/>
            </a:pPr>
            <a:r>
              <a:rPr kumimoji="1" lang="en-US" dirty="0" smtClean="0"/>
              <a:t>  </a:t>
            </a:r>
            <a:endParaRPr kumimoji="1" lang="en-US" dirty="0"/>
          </a:p>
        </p:txBody>
      </p:sp>
      <p:grpSp>
        <p:nvGrpSpPr>
          <p:cNvPr id="100" name="グループ化 99"/>
          <p:cNvGrpSpPr/>
          <p:nvPr/>
        </p:nvGrpSpPr>
        <p:grpSpPr>
          <a:xfrm>
            <a:off x="500034" y="1285860"/>
            <a:ext cx="3571900" cy="533103"/>
            <a:chOff x="500034" y="1285860"/>
            <a:chExt cx="3571900" cy="533103"/>
          </a:xfrm>
        </p:grpSpPr>
        <p:sp>
          <p:nvSpPr>
            <p:cNvPr id="4" name="角丸四角形 3"/>
            <p:cNvSpPr/>
            <p:nvPr/>
          </p:nvSpPr>
          <p:spPr>
            <a:xfrm>
              <a:off x="500034" y="1285860"/>
              <a:ext cx="1428760" cy="5000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800" dirty="0" err="1" smtClean="0">
                  <a:solidFill>
                    <a:schemeClr val="bg1"/>
                  </a:solidFill>
                  <a:latin typeface="cmbx10" pitchFamily="34" charset="0"/>
                </a:rPr>
                <a:t>PLTh</a:t>
              </a:r>
              <a:endParaRPr kumimoji="1" lang="en-US" sz="2800" dirty="0" smtClean="0">
                <a:solidFill>
                  <a:schemeClr val="bg1"/>
                </a:solidFill>
                <a:latin typeface="cmbx10" pitchFamily="34" charset="0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143108" y="1357298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/>
                <a:t>(</a:t>
              </a:r>
              <a:r>
                <a:rPr kumimoji="1" lang="en-US" sz="2400" dirty="0" err="1" smtClean="0"/>
                <a:t>PipeLine</a:t>
              </a:r>
              <a:r>
                <a:rPr kumimoji="1" lang="en-US" sz="2400" dirty="0" smtClean="0"/>
                <a:t>)</a:t>
              </a:r>
              <a:endParaRPr kumimoji="1" lang="en-US" sz="2400" dirty="0" smtClean="0"/>
            </a:p>
          </p:txBody>
        </p:sp>
      </p:grpSp>
      <p:pic>
        <p:nvPicPr>
          <p:cNvPr id="9" name="図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86116" y="3714752"/>
            <a:ext cx="4286280" cy="277250"/>
          </a:xfrm>
          <a:prstGeom prst="rect">
            <a:avLst/>
          </a:prstGeom>
          <a:noFill/>
          <a:ln/>
          <a:effectLst/>
        </p:spPr>
      </p:pic>
      <p:sp>
        <p:nvSpPr>
          <p:cNvPr id="20" name="雲形吹き出し 19"/>
          <p:cNvSpPr/>
          <p:nvPr/>
        </p:nvSpPr>
        <p:spPr>
          <a:xfrm>
            <a:off x="6715140" y="4286256"/>
            <a:ext cx="2857520" cy="1000132"/>
          </a:xfrm>
          <a:prstGeom prst="cloudCallout">
            <a:avLst>
              <a:gd name="adj1" fmla="val -54966"/>
              <a:gd name="adj2" fmla="val -3502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kumimoji="1" lang="en-US" dirty="0" smtClean="0">
                <a:solidFill>
                  <a:schemeClr val="tx1"/>
                </a:solidFill>
              </a:rPr>
              <a:t>stateless computation</a:t>
            </a:r>
            <a:endParaRPr kumimoji="1" lang="en-US" dirty="0" smtClean="0">
              <a:solidFill>
                <a:schemeClr val="tx1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8429652" y="4357694"/>
            <a:ext cx="474088" cy="807843"/>
            <a:chOff x="9501222" y="3071810"/>
            <a:chExt cx="474088" cy="807843"/>
          </a:xfrm>
        </p:grpSpPr>
        <p:cxnSp>
          <p:nvCxnSpPr>
            <p:cNvPr id="14" name="直線矢印コネクタ 13"/>
            <p:cNvCxnSpPr/>
            <p:nvPr/>
          </p:nvCxnSpPr>
          <p:spPr>
            <a:xfrm rot="16200000" flipH="1">
              <a:off x="9608378" y="3250404"/>
              <a:ext cx="2143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rot="5400000">
              <a:off x="9608378" y="3750472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9715536" y="3071810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I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9715536" y="3571876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J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9501222" y="3357562"/>
              <a:ext cx="428628" cy="28575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f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</p:grpSp>
      <p:pic>
        <p:nvPicPr>
          <p:cNvPr id="23" name="図 2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1071602" y="5357826"/>
            <a:ext cx="8501122" cy="700007"/>
          </a:xfrm>
          <a:prstGeom prst="rect">
            <a:avLst/>
          </a:prstGeom>
          <a:noFill/>
          <a:ln/>
          <a:effectLst/>
        </p:spPr>
      </p:pic>
      <p:sp>
        <p:nvSpPr>
          <p:cNvPr id="25" name="正方形/長方形 24"/>
          <p:cNvSpPr/>
          <p:nvPr/>
        </p:nvSpPr>
        <p:spPr>
          <a:xfrm>
            <a:off x="-1143040" y="5286388"/>
            <a:ext cx="3357586" cy="785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1001388" y="5000636"/>
            <a:ext cx="714380" cy="8572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02" name="図 10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42517" y="4013515"/>
            <a:ext cx="5187135" cy="376861"/>
          </a:xfrm>
          <a:prstGeom prst="rect">
            <a:avLst/>
          </a:prstGeom>
          <a:noFill/>
          <a:ln/>
          <a:effectLst/>
        </p:spPr>
      </p:pic>
      <p:sp>
        <p:nvSpPr>
          <p:cNvPr id="27" name="角丸四角形 26"/>
          <p:cNvSpPr/>
          <p:nvPr/>
        </p:nvSpPr>
        <p:spPr>
          <a:xfrm>
            <a:off x="9501222" y="5429264"/>
            <a:ext cx="714380" cy="8572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9715536" y="4857760"/>
            <a:ext cx="428627" cy="1571639"/>
            <a:chOff x="6500826" y="5072074"/>
            <a:chExt cx="428627" cy="1571639"/>
          </a:xfrm>
        </p:grpSpPr>
        <p:sp>
          <p:nvSpPr>
            <p:cNvPr id="29" name="角丸四角形 28"/>
            <p:cNvSpPr/>
            <p:nvPr/>
          </p:nvSpPr>
          <p:spPr>
            <a:xfrm>
              <a:off x="6500826" y="5357826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a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30" name="直線矢印コネクタ 29"/>
            <p:cNvCxnSpPr>
              <a:endCxn id="29" idx="0"/>
            </p:cNvCxnSpPr>
            <p:nvPr/>
          </p:nvCxnSpPr>
          <p:spPr>
            <a:xfrm rot="16200000" flipH="1">
              <a:off x="6536544" y="5250668"/>
              <a:ext cx="2143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>
              <a:stCxn id="29" idx="2"/>
            </p:cNvCxnSpPr>
            <p:nvPr/>
          </p:nvCxnSpPr>
          <p:spPr>
            <a:xfrm rot="5400000">
              <a:off x="6536544" y="5679298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6669679" y="5072074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I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643701" y="5500702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J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6500826" y="5786454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b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35" name="直線矢印コネクタ 34"/>
            <p:cNvCxnSpPr>
              <a:stCxn id="34" idx="2"/>
            </p:cNvCxnSpPr>
            <p:nvPr/>
          </p:nvCxnSpPr>
          <p:spPr>
            <a:xfrm rot="5400000">
              <a:off x="6536544" y="6107926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6643701" y="5929330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K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6500826" y="6215082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c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38" name="直線矢印コネクタ 37"/>
            <p:cNvCxnSpPr>
              <a:stCxn id="37" idx="2"/>
            </p:cNvCxnSpPr>
            <p:nvPr/>
          </p:nvCxnSpPr>
          <p:spPr>
            <a:xfrm rot="5400000">
              <a:off x="6536544" y="6536554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/>
          <p:cNvGrpSpPr/>
          <p:nvPr/>
        </p:nvGrpSpPr>
        <p:grpSpPr>
          <a:xfrm>
            <a:off x="11215703" y="4857760"/>
            <a:ext cx="428627" cy="1593661"/>
            <a:chOff x="6500826" y="5072074"/>
            <a:chExt cx="428627" cy="1593661"/>
          </a:xfrm>
        </p:grpSpPr>
        <p:sp>
          <p:nvSpPr>
            <p:cNvPr id="41" name="角丸四角形 40"/>
            <p:cNvSpPr/>
            <p:nvPr/>
          </p:nvSpPr>
          <p:spPr>
            <a:xfrm>
              <a:off x="6500826" y="5357826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a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42" name="直線矢印コネクタ 41"/>
            <p:cNvCxnSpPr>
              <a:endCxn id="41" idx="0"/>
            </p:cNvCxnSpPr>
            <p:nvPr/>
          </p:nvCxnSpPr>
          <p:spPr>
            <a:xfrm rot="16200000" flipH="1">
              <a:off x="6536544" y="5250668"/>
              <a:ext cx="2143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>
              <a:stCxn id="41" idx="2"/>
            </p:cNvCxnSpPr>
            <p:nvPr/>
          </p:nvCxnSpPr>
          <p:spPr>
            <a:xfrm rot="5400000">
              <a:off x="6536544" y="5679298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6669679" y="5072074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I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6643701" y="5500702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J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6500826" y="5786454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b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47" name="直線矢印コネクタ 46"/>
            <p:cNvCxnSpPr>
              <a:stCxn id="46" idx="2"/>
            </p:cNvCxnSpPr>
            <p:nvPr/>
          </p:nvCxnSpPr>
          <p:spPr>
            <a:xfrm rot="5400000">
              <a:off x="6536544" y="6107926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6643701" y="5929330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K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6500826" y="6215082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c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50" name="直線矢印コネクタ 49"/>
            <p:cNvCxnSpPr>
              <a:stCxn id="49" idx="2"/>
            </p:cNvCxnSpPr>
            <p:nvPr/>
          </p:nvCxnSpPr>
          <p:spPr>
            <a:xfrm rot="5400000">
              <a:off x="6536544" y="6536554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6643701" y="6357958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L</a:t>
              </a:r>
              <a:endParaRPr kumimoji="1" lang="en-US" sz="1400" dirty="0">
                <a:latin typeface="cmmib10" pitchFamily="34" charset="0"/>
              </a:endParaRPr>
            </a:p>
          </p:txBody>
        </p:sp>
      </p:grpSp>
      <p:pic>
        <p:nvPicPr>
          <p:cNvPr id="56" name="図 5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501354" y="5643578"/>
            <a:ext cx="277155" cy="107167"/>
          </a:xfrm>
          <a:prstGeom prst="rect">
            <a:avLst/>
          </a:prstGeom>
          <a:noFill/>
          <a:ln/>
          <a:effectLst/>
        </p:spPr>
      </p:pic>
      <p:pic>
        <p:nvPicPr>
          <p:cNvPr id="61" name="図 6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14810" y="101428"/>
            <a:ext cx="1428760" cy="255738"/>
          </a:xfrm>
          <a:prstGeom prst="rect">
            <a:avLst/>
          </a:prstGeom>
          <a:noFill/>
          <a:ln/>
          <a:effectLst/>
        </p:spPr>
      </p:pic>
      <p:cxnSp>
        <p:nvCxnSpPr>
          <p:cNvPr id="63" name="直線矢印コネクタ 62"/>
          <p:cNvCxnSpPr/>
          <p:nvPr/>
        </p:nvCxnSpPr>
        <p:spPr>
          <a:xfrm rot="5400000">
            <a:off x="8409637" y="714356"/>
            <a:ext cx="28654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rot="5400000">
            <a:off x="8409637" y="1357298"/>
            <a:ext cx="28654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8578491" y="571480"/>
            <a:ext cx="25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 smtClean="0">
                <a:latin typeface="cmmib10" pitchFamily="34" charset="0"/>
              </a:rPr>
              <a:t>I</a:t>
            </a:r>
            <a:endParaRPr kumimoji="1" lang="en-US" sz="1400" dirty="0">
              <a:latin typeface="cmmib10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623951" y="1214422"/>
            <a:ext cx="25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 smtClean="0">
                <a:latin typeface="cmmib10" pitchFamily="34" charset="0"/>
              </a:rPr>
              <a:t>K</a:t>
            </a:r>
            <a:endParaRPr kumimoji="1" lang="en-US" sz="1400" dirty="0">
              <a:latin typeface="cmmib10" pitchFamily="34" charset="0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8028594" y="857232"/>
            <a:ext cx="1044000" cy="396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dirty="0" smtClean="0">
                <a:solidFill>
                  <a:schemeClr val="bg1"/>
                </a:solidFill>
                <a:latin typeface="cmmib10" pitchFamily="34" charset="0"/>
              </a:rPr>
              <a:t>g</a:t>
            </a:r>
            <a:r>
              <a:rPr kumimoji="1" lang="en-US" b="1" dirty="0" smtClean="0">
                <a:latin typeface="cmsy10"/>
              </a:rPr>
              <a:t> ± </a:t>
            </a:r>
            <a:r>
              <a:rPr kumimoji="1" lang="en-US" dirty="0" smtClean="0">
                <a:solidFill>
                  <a:schemeClr val="bg1"/>
                </a:solidFill>
                <a:latin typeface="cmmib10" pitchFamily="34" charset="0"/>
              </a:rPr>
              <a:t>f</a:t>
            </a:r>
            <a:endParaRPr kumimoji="1" lang="en-US" dirty="0" smtClean="0">
              <a:solidFill>
                <a:schemeClr val="bg1"/>
              </a:solidFill>
              <a:latin typeface="cmmib10" pitchFamily="34" charset="0"/>
            </a:endParaRPr>
          </a:p>
        </p:txBody>
      </p:sp>
      <p:grpSp>
        <p:nvGrpSpPr>
          <p:cNvPr id="68" name="グループ化 67"/>
          <p:cNvGrpSpPr/>
          <p:nvPr/>
        </p:nvGrpSpPr>
        <p:grpSpPr>
          <a:xfrm>
            <a:off x="7072330" y="428604"/>
            <a:ext cx="474088" cy="807843"/>
            <a:chOff x="9501222" y="3071810"/>
            <a:chExt cx="474088" cy="807843"/>
          </a:xfrm>
        </p:grpSpPr>
        <p:cxnSp>
          <p:nvCxnSpPr>
            <p:cNvPr id="69" name="直線矢印コネクタ 68"/>
            <p:cNvCxnSpPr/>
            <p:nvPr/>
          </p:nvCxnSpPr>
          <p:spPr>
            <a:xfrm rot="16200000" flipH="1">
              <a:off x="9608378" y="3250404"/>
              <a:ext cx="2143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 rot="5400000">
              <a:off x="9608378" y="3750472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9715536" y="3071810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I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9715536" y="3571876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J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9501222" y="3357562"/>
              <a:ext cx="428628" cy="28575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f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7072330" y="1214422"/>
            <a:ext cx="474088" cy="522091"/>
            <a:chOff x="9501222" y="3357562"/>
            <a:chExt cx="474088" cy="522091"/>
          </a:xfrm>
        </p:grpSpPr>
        <p:cxnSp>
          <p:nvCxnSpPr>
            <p:cNvPr id="76" name="直線矢印コネクタ 75"/>
            <p:cNvCxnSpPr/>
            <p:nvPr/>
          </p:nvCxnSpPr>
          <p:spPr>
            <a:xfrm rot="5400000">
              <a:off x="9608378" y="3750472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/>
            <p:cNvSpPr txBox="1"/>
            <p:nvPr/>
          </p:nvSpPr>
          <p:spPr>
            <a:xfrm>
              <a:off x="9715536" y="3571876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K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9501222" y="3357562"/>
              <a:ext cx="428628" cy="28575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g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</p:grpSp>
      <p:pic>
        <p:nvPicPr>
          <p:cNvPr id="95" name="図 9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72396" y="1000108"/>
            <a:ext cx="277155" cy="107167"/>
          </a:xfrm>
          <a:prstGeom prst="rect">
            <a:avLst/>
          </a:prstGeom>
          <a:noFill/>
          <a:ln/>
          <a:effectLst/>
        </p:spPr>
      </p:pic>
      <p:pic>
        <p:nvPicPr>
          <p:cNvPr id="97" name="図 9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96756" y="101428"/>
            <a:ext cx="1236900" cy="229622"/>
          </a:xfrm>
          <a:prstGeom prst="rect">
            <a:avLst/>
          </a:prstGeom>
          <a:noFill/>
          <a:ln/>
          <a:effectLst/>
        </p:spPr>
      </p:pic>
      <p:pic>
        <p:nvPicPr>
          <p:cNvPr id="98" name="図 9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3000372"/>
            <a:ext cx="4286280" cy="384666"/>
          </a:xfrm>
          <a:prstGeom prst="rect">
            <a:avLst/>
          </a:prstGeom>
          <a:noFill/>
        </p:spPr>
      </p:pic>
      <p:pic>
        <p:nvPicPr>
          <p:cNvPr id="101" name="図 100" descr="assoc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0562" y="428604"/>
            <a:ext cx="1857388" cy="1416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58" grpId="0" animBg="1"/>
      <p:bldP spid="20" grpId="0" animBg="1"/>
      <p:bldP spid="65" grpId="0"/>
      <p:bldP spid="66" grpId="0"/>
      <p:bldP spid="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00034" y="3643314"/>
            <a:ext cx="8320112" cy="14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雲 134"/>
          <p:cNvSpPr/>
          <p:nvPr/>
        </p:nvSpPr>
        <p:spPr>
          <a:xfrm>
            <a:off x="3929058" y="5072074"/>
            <a:ext cx="6286544" cy="2357454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kumimoji="1" lang="en-US" sz="2400" b="1" u="sng" dirty="0" smtClean="0">
                <a:solidFill>
                  <a:schemeClr val="tx1"/>
                </a:solidFill>
              </a:rPr>
              <a:t>NB</a:t>
            </a:r>
          </a:p>
          <a:p>
            <a:endParaRPr kumimoji="1" lang="en-US" sz="2400" b="1" u="sng" dirty="0" smtClean="0">
              <a:solidFill>
                <a:schemeClr val="tx1"/>
              </a:solidFill>
            </a:endParaRPr>
          </a:p>
          <a:p>
            <a:endParaRPr kumimoji="1" lang="en-US" sz="2400" b="1" u="sng" dirty="0" smtClean="0">
              <a:solidFill>
                <a:schemeClr val="tx1"/>
              </a:solidFill>
            </a:endParaRPr>
          </a:p>
          <a:p>
            <a:r>
              <a:rPr kumimoji="1" lang="en-US" dirty="0" smtClean="0">
                <a:solidFill>
                  <a:schemeClr val="tx1"/>
                </a:solidFill>
              </a:rPr>
              <a:t>cf. global state monad</a:t>
            </a:r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100" name="雲形吹き出し 99"/>
          <p:cNvSpPr/>
          <p:nvPr/>
        </p:nvSpPr>
        <p:spPr>
          <a:xfrm>
            <a:off x="0" y="5214950"/>
            <a:ext cx="4572000" cy="1643050"/>
          </a:xfrm>
          <a:prstGeom prst="cloudCallout">
            <a:avLst>
              <a:gd name="adj1" fmla="val -1166"/>
              <a:gd name="adj2" fmla="val -5622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9572660" y="5000636"/>
            <a:ext cx="571504" cy="8572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11072858" y="5072074"/>
            <a:ext cx="928694" cy="35719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11072858" y="5500702"/>
            <a:ext cx="928694" cy="35719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8" name="雲形吹き出し 27"/>
          <p:cNvSpPr/>
          <p:nvPr/>
        </p:nvSpPr>
        <p:spPr>
          <a:xfrm>
            <a:off x="6429388" y="1357298"/>
            <a:ext cx="3000396" cy="1000132"/>
          </a:xfrm>
          <a:prstGeom prst="cloudCallout">
            <a:avLst>
              <a:gd name="adj1" fmla="val -62339"/>
              <a:gd name="adj2" fmla="val 2986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The calculi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sz="2800" dirty="0" smtClean="0"/>
              <a:t> </a:t>
            </a:r>
            <a:r>
              <a:rPr kumimoji="1" lang="en-US" sz="2800" dirty="0" smtClean="0"/>
              <a:t>                                                  </a:t>
            </a:r>
            <a:r>
              <a:rPr kumimoji="1" lang="en-US" sz="2800" dirty="0" err="1" smtClean="0">
                <a:latin typeface="cmbx10" pitchFamily="34" charset="0"/>
              </a:rPr>
              <a:t>PLTh</a:t>
            </a:r>
            <a:r>
              <a:rPr kumimoji="1" lang="en-US" sz="2800" dirty="0" smtClean="0"/>
              <a:t>  + </a:t>
            </a:r>
          </a:p>
          <a:p>
            <a:r>
              <a:rPr kumimoji="1" lang="en-US" sz="2800" b="1" u="sng" dirty="0" smtClean="0"/>
              <a:t>operation</a:t>
            </a:r>
            <a:r>
              <a:rPr kumimoji="1" lang="en-US" sz="2800" dirty="0" smtClean="0"/>
              <a:t> </a:t>
            </a:r>
          </a:p>
          <a:p>
            <a:pPr lvl="1"/>
            <a:r>
              <a:rPr kumimoji="1" lang="en-US" sz="2400" i="1" dirty="0" smtClean="0"/>
              <a:t>sideline</a:t>
            </a:r>
          </a:p>
          <a:p>
            <a:pPr lvl="1"/>
            <a:endParaRPr kumimoji="1" lang="en-US" sz="2400" i="1" dirty="0" smtClean="0"/>
          </a:p>
          <a:p>
            <a:r>
              <a:rPr kumimoji="1" lang="en-US" sz="2800" b="1" u="sng" dirty="0" smtClean="0"/>
              <a:t>equations</a:t>
            </a:r>
            <a:endParaRPr kumimoji="1" lang="en-US" sz="2800" b="1" u="sng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00034" y="1285860"/>
            <a:ext cx="4071966" cy="533103"/>
            <a:chOff x="500034" y="1285860"/>
            <a:chExt cx="4071966" cy="533103"/>
          </a:xfrm>
        </p:grpSpPr>
        <p:sp>
          <p:nvSpPr>
            <p:cNvPr id="8" name="角丸四角形 7"/>
            <p:cNvSpPr/>
            <p:nvPr/>
          </p:nvSpPr>
          <p:spPr>
            <a:xfrm>
              <a:off x="500034" y="1285860"/>
              <a:ext cx="1428760" cy="5000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800" dirty="0" err="1" smtClean="0">
                  <a:solidFill>
                    <a:schemeClr val="bg1"/>
                  </a:solidFill>
                  <a:latin typeface="cmbx10" pitchFamily="34" charset="0"/>
                </a:rPr>
                <a:t>ArrTh</a:t>
              </a:r>
              <a:endParaRPr kumimoji="1" lang="en-US" sz="2800" dirty="0" smtClean="0">
                <a:solidFill>
                  <a:schemeClr val="bg1"/>
                </a:solidFill>
                <a:latin typeface="cmbx10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43108" y="1357298"/>
              <a:ext cx="242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/>
                <a:t>(Hughes’ </a:t>
              </a:r>
              <a:r>
                <a:rPr kumimoji="1" lang="en-US" sz="2400" i="1" dirty="0" smtClean="0"/>
                <a:t>arrow</a:t>
              </a:r>
              <a:r>
                <a:rPr kumimoji="1" lang="en-US" sz="2400" dirty="0" smtClean="0"/>
                <a:t>)</a:t>
              </a:r>
              <a:endParaRPr kumimoji="1" lang="en-US" sz="2400" dirty="0" smtClean="0"/>
            </a:p>
          </p:txBody>
        </p:sp>
      </p:grpSp>
      <p:pic>
        <p:nvPicPr>
          <p:cNvPr id="17" name="図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2357430"/>
            <a:ext cx="5072098" cy="330753"/>
          </a:xfrm>
          <a:prstGeom prst="rect">
            <a:avLst/>
          </a:prstGeom>
          <a:noFill/>
        </p:spPr>
      </p:pic>
      <p:grpSp>
        <p:nvGrpSpPr>
          <p:cNvPr id="35" name="グループ化 34"/>
          <p:cNvGrpSpPr/>
          <p:nvPr/>
        </p:nvGrpSpPr>
        <p:grpSpPr>
          <a:xfrm>
            <a:off x="6572264" y="1428736"/>
            <a:ext cx="2286016" cy="878635"/>
            <a:chOff x="6786578" y="1357298"/>
            <a:chExt cx="2286016" cy="878635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8029707" y="1357298"/>
              <a:ext cx="1042887" cy="878635"/>
              <a:chOff x="7429520" y="1357298"/>
              <a:chExt cx="1042887" cy="878635"/>
            </a:xfrm>
          </p:grpSpPr>
          <p:grpSp>
            <p:nvGrpSpPr>
              <p:cNvPr id="20" name="グループ化 19"/>
              <p:cNvGrpSpPr/>
              <p:nvPr/>
            </p:nvGrpSpPr>
            <p:grpSpPr>
              <a:xfrm>
                <a:off x="7429520" y="1357298"/>
                <a:ext cx="565551" cy="878635"/>
                <a:chOff x="7500958" y="1643050"/>
                <a:chExt cx="785818" cy="1394631"/>
              </a:xfrm>
            </p:grpSpPr>
            <p:sp>
              <p:nvSpPr>
                <p:cNvPr id="23" name="角丸四角形 22"/>
                <p:cNvSpPr/>
                <p:nvPr/>
              </p:nvSpPr>
              <p:spPr>
                <a:xfrm>
                  <a:off x="7500958" y="2071678"/>
                  <a:ext cx="714380" cy="500066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/>
                <a:p>
                  <a:pPr algn="ctr"/>
                  <a:r>
                    <a:rPr kumimoji="1" lang="en-US" sz="2400" dirty="0" smtClean="0">
                      <a:solidFill>
                        <a:schemeClr val="bg1"/>
                      </a:solidFill>
                      <a:latin typeface="cmmib10" pitchFamily="34" charset="0"/>
                    </a:rPr>
                    <a:t>c</a:t>
                  </a:r>
                </a:p>
              </p:txBody>
            </p:sp>
            <p:cxnSp>
              <p:nvCxnSpPr>
                <p:cNvPr id="24" name="直線矢印コネクタ 23"/>
                <p:cNvCxnSpPr>
                  <a:endCxn id="23" idx="0"/>
                </p:cNvCxnSpPr>
                <p:nvPr/>
              </p:nvCxnSpPr>
              <p:spPr>
                <a:xfrm rot="5400000">
                  <a:off x="7679553" y="1893083"/>
                  <a:ext cx="35719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矢印コネクタ 24"/>
                <p:cNvCxnSpPr>
                  <a:stCxn id="23" idx="2"/>
                </p:cNvCxnSpPr>
                <p:nvPr/>
              </p:nvCxnSpPr>
              <p:spPr>
                <a:xfrm rot="5400000">
                  <a:off x="7715272" y="2714620"/>
                  <a:ext cx="285752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7929585" y="1643050"/>
                  <a:ext cx="357191" cy="537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600" dirty="0" smtClean="0">
                      <a:latin typeface="cmmib10" pitchFamily="34" charset="0"/>
                    </a:rPr>
                    <a:t>I</a:t>
                  </a:r>
                  <a:endParaRPr kumimoji="1" lang="en-US" sz="1600" dirty="0">
                    <a:latin typeface="cmmib10" pitchFamily="34" charset="0"/>
                  </a:endParaRP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7929585" y="2500304"/>
                  <a:ext cx="357191" cy="537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600" dirty="0" smtClean="0">
                      <a:latin typeface="cmmib10" pitchFamily="34" charset="0"/>
                    </a:rPr>
                    <a:t>J</a:t>
                  </a:r>
                  <a:endParaRPr kumimoji="1" lang="en-US" sz="1600" dirty="0">
                    <a:latin typeface="cmmib10" pitchFamily="34" charset="0"/>
                  </a:endParaRPr>
                </a:p>
              </p:txBody>
            </p:sp>
          </p:grpSp>
          <p:cxnSp>
            <p:nvCxnSpPr>
              <p:cNvPr id="29" name="直線矢印コネクタ 28"/>
              <p:cNvCxnSpPr/>
              <p:nvPr/>
            </p:nvCxnSpPr>
            <p:spPr>
              <a:xfrm rot="5400000">
                <a:off x="7888438" y="1785927"/>
                <a:ext cx="714381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テキスト ボックス 30"/>
              <p:cNvSpPr txBox="1"/>
              <p:nvPr/>
            </p:nvSpPr>
            <p:spPr>
              <a:xfrm>
                <a:off x="8215338" y="1357298"/>
                <a:ext cx="2570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600" dirty="0" smtClean="0">
                    <a:latin typeface="cmmib10" pitchFamily="34" charset="0"/>
                  </a:rPr>
                  <a:t>K</a:t>
                </a:r>
                <a:endParaRPr kumimoji="1" lang="en-US" sz="1600" dirty="0">
                  <a:latin typeface="cmmib10" pitchFamily="34" charset="0"/>
                </a:endParaRPr>
              </a:p>
            </p:txBody>
          </p:sp>
        </p:grpSp>
        <p:pic>
          <p:nvPicPr>
            <p:cNvPr id="33" name="図 3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86578" y="1714488"/>
              <a:ext cx="1071570" cy="261463"/>
            </a:xfrm>
            <a:prstGeom prst="rect">
              <a:avLst/>
            </a:prstGeom>
            <a:noFill/>
          </p:spPr>
        </p:pic>
      </p:grpSp>
      <p:sp>
        <p:nvSpPr>
          <p:cNvPr id="52" name="テキスト ボックス 51"/>
          <p:cNvSpPr txBox="1"/>
          <p:nvPr/>
        </p:nvSpPr>
        <p:spPr>
          <a:xfrm>
            <a:off x="6143636" y="6286520"/>
            <a:ext cx="257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 smtClean="0">
                <a:latin typeface="cmmib10" pitchFamily="34" charset="0"/>
              </a:rPr>
              <a:t>L</a:t>
            </a:r>
            <a:endParaRPr kumimoji="1" lang="en-US" sz="1400" dirty="0">
              <a:latin typeface="cmmib10" pitchFamily="34" charset="0"/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11172979" y="4857760"/>
            <a:ext cx="900011" cy="1165033"/>
            <a:chOff x="11030103" y="4857760"/>
            <a:chExt cx="900011" cy="1165033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11030103" y="4857760"/>
              <a:ext cx="428627" cy="1165033"/>
              <a:chOff x="6500826" y="5072074"/>
              <a:chExt cx="428627" cy="1165033"/>
            </a:xfrm>
          </p:grpSpPr>
          <p:sp>
            <p:nvSpPr>
              <p:cNvPr id="54" name="角丸四角形 53"/>
              <p:cNvSpPr/>
              <p:nvPr/>
            </p:nvSpPr>
            <p:spPr>
              <a:xfrm>
                <a:off x="6500826" y="5357826"/>
                <a:ext cx="285751" cy="21431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kumimoji="1" lang="en-US" sz="2000" dirty="0" smtClean="0">
                    <a:solidFill>
                      <a:schemeClr val="bg1"/>
                    </a:solidFill>
                    <a:latin typeface="cmmib10" pitchFamily="34" charset="0"/>
                  </a:rPr>
                  <a:t>a</a:t>
                </a:r>
                <a:endParaRPr kumimoji="1" lang="en-US" sz="2000" dirty="0" smtClean="0">
                  <a:solidFill>
                    <a:schemeClr val="bg1"/>
                  </a:solidFill>
                  <a:latin typeface="cmmib10" pitchFamily="34" charset="0"/>
                </a:endParaRPr>
              </a:p>
            </p:txBody>
          </p:sp>
          <p:cxnSp>
            <p:nvCxnSpPr>
              <p:cNvPr id="55" name="直線矢印コネクタ 54"/>
              <p:cNvCxnSpPr>
                <a:endCxn id="54" idx="0"/>
              </p:cNvCxnSpPr>
              <p:nvPr/>
            </p:nvCxnSpPr>
            <p:spPr>
              <a:xfrm rot="16200000" flipH="1">
                <a:off x="6536544" y="5250668"/>
                <a:ext cx="2143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矢印コネクタ 55"/>
              <p:cNvCxnSpPr>
                <a:stCxn id="54" idx="2"/>
              </p:cNvCxnSpPr>
              <p:nvPr/>
            </p:nvCxnSpPr>
            <p:spPr>
              <a:xfrm rot="5400000">
                <a:off x="6536544" y="5679298"/>
                <a:ext cx="214316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テキスト ボックス 56"/>
              <p:cNvSpPr txBox="1"/>
              <p:nvPr/>
            </p:nvSpPr>
            <p:spPr>
              <a:xfrm>
                <a:off x="6669679" y="5072074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I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6643701" y="5500702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J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6500826" y="5786454"/>
                <a:ext cx="285751" cy="21431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kumimoji="1" lang="en-US" sz="2000" dirty="0" smtClean="0">
                    <a:solidFill>
                      <a:schemeClr val="bg1"/>
                    </a:solidFill>
                    <a:latin typeface="cmmib10" pitchFamily="34" charset="0"/>
                  </a:rPr>
                  <a:t>b</a:t>
                </a:r>
                <a:endParaRPr kumimoji="1" lang="en-US" sz="2000" dirty="0" smtClean="0">
                  <a:solidFill>
                    <a:schemeClr val="bg1"/>
                  </a:solidFill>
                  <a:latin typeface="cmmib10" pitchFamily="34" charset="0"/>
                </a:endParaRPr>
              </a:p>
            </p:txBody>
          </p:sp>
          <p:cxnSp>
            <p:nvCxnSpPr>
              <p:cNvPr id="60" name="直線矢印コネクタ 59"/>
              <p:cNvCxnSpPr>
                <a:stCxn id="59" idx="2"/>
              </p:cNvCxnSpPr>
              <p:nvPr/>
            </p:nvCxnSpPr>
            <p:spPr>
              <a:xfrm rot="5400000">
                <a:off x="6536544" y="6107926"/>
                <a:ext cx="214316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テキスト ボックス 60"/>
              <p:cNvSpPr txBox="1"/>
              <p:nvPr/>
            </p:nvSpPr>
            <p:spPr>
              <a:xfrm>
                <a:off x="6643701" y="5929330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K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</p:grpSp>
        <p:cxnSp>
          <p:nvCxnSpPr>
            <p:cNvPr id="62" name="直線矢印コネクタ 61"/>
            <p:cNvCxnSpPr/>
            <p:nvPr/>
          </p:nvCxnSpPr>
          <p:spPr>
            <a:xfrm rot="5400000">
              <a:off x="11138053" y="5464190"/>
              <a:ext cx="107157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テキスト ボックス 62"/>
            <p:cNvSpPr txBox="1"/>
            <p:nvPr/>
          </p:nvSpPr>
          <p:spPr>
            <a:xfrm>
              <a:off x="11673045" y="4857760"/>
              <a:ext cx="257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L</a:t>
              </a:r>
              <a:endParaRPr kumimoji="1" lang="en-US" sz="1600" dirty="0">
                <a:latin typeface="cmmib10" pitchFamily="34" charset="0"/>
              </a:endParaRPr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 flipH="1">
            <a:off x="10715668" y="5214950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800" dirty="0" smtClean="0"/>
              <a:t>=</a:t>
            </a:r>
            <a:endParaRPr kumimoji="1" lang="en-US" sz="2800" dirty="0" smtClean="0"/>
          </a:p>
        </p:txBody>
      </p:sp>
      <p:sp>
        <p:nvSpPr>
          <p:cNvPr id="71" name="角丸四角形 70"/>
          <p:cNvSpPr/>
          <p:nvPr/>
        </p:nvSpPr>
        <p:spPr>
          <a:xfrm>
            <a:off x="928662" y="5621553"/>
            <a:ext cx="571504" cy="8572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2428860" y="5692991"/>
            <a:ext cx="928694" cy="35719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2428860" y="6121619"/>
            <a:ext cx="928694" cy="35719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grpSp>
        <p:nvGrpSpPr>
          <p:cNvPr id="74" name="グループ化 73"/>
          <p:cNvGrpSpPr/>
          <p:nvPr/>
        </p:nvGrpSpPr>
        <p:grpSpPr>
          <a:xfrm>
            <a:off x="1071538" y="5478677"/>
            <a:ext cx="900011" cy="1165033"/>
            <a:chOff x="9715536" y="4857760"/>
            <a:chExt cx="900011" cy="1165033"/>
          </a:xfrm>
        </p:grpSpPr>
        <p:grpSp>
          <p:nvGrpSpPr>
            <p:cNvPr id="75" name="グループ化 37"/>
            <p:cNvGrpSpPr/>
            <p:nvPr/>
          </p:nvGrpSpPr>
          <p:grpSpPr>
            <a:xfrm>
              <a:off x="9715536" y="4857760"/>
              <a:ext cx="428627" cy="1165033"/>
              <a:chOff x="6500826" y="5072074"/>
              <a:chExt cx="428627" cy="1165033"/>
            </a:xfrm>
          </p:grpSpPr>
          <p:sp>
            <p:nvSpPr>
              <p:cNvPr id="78" name="角丸四角形 77"/>
              <p:cNvSpPr/>
              <p:nvPr/>
            </p:nvSpPr>
            <p:spPr>
              <a:xfrm>
                <a:off x="6500826" y="5357826"/>
                <a:ext cx="285751" cy="21431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kumimoji="1" lang="en-US" sz="2000" dirty="0" smtClean="0">
                    <a:solidFill>
                      <a:schemeClr val="bg1"/>
                    </a:solidFill>
                    <a:latin typeface="cmmib10" pitchFamily="34" charset="0"/>
                  </a:rPr>
                  <a:t>a</a:t>
                </a:r>
                <a:endParaRPr kumimoji="1" lang="en-US" sz="2000" dirty="0" smtClean="0">
                  <a:solidFill>
                    <a:schemeClr val="bg1"/>
                  </a:solidFill>
                  <a:latin typeface="cmmib10" pitchFamily="34" charset="0"/>
                </a:endParaRPr>
              </a:p>
            </p:txBody>
          </p:sp>
          <p:cxnSp>
            <p:nvCxnSpPr>
              <p:cNvPr id="79" name="直線矢印コネクタ 78"/>
              <p:cNvCxnSpPr>
                <a:endCxn id="78" idx="0"/>
              </p:cNvCxnSpPr>
              <p:nvPr/>
            </p:nvCxnSpPr>
            <p:spPr>
              <a:xfrm rot="16200000" flipH="1">
                <a:off x="6536544" y="5250668"/>
                <a:ext cx="2143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矢印コネクタ 79"/>
              <p:cNvCxnSpPr>
                <a:stCxn id="78" idx="2"/>
              </p:cNvCxnSpPr>
              <p:nvPr/>
            </p:nvCxnSpPr>
            <p:spPr>
              <a:xfrm rot="5400000">
                <a:off x="6536544" y="5679298"/>
                <a:ext cx="214316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テキスト ボックス 80"/>
              <p:cNvSpPr txBox="1"/>
              <p:nvPr/>
            </p:nvSpPr>
            <p:spPr>
              <a:xfrm>
                <a:off x="6669679" y="5072074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I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  <p:sp>
            <p:nvSpPr>
              <p:cNvPr id="82" name="テキスト ボックス 81"/>
              <p:cNvSpPr txBox="1"/>
              <p:nvPr/>
            </p:nvSpPr>
            <p:spPr>
              <a:xfrm>
                <a:off x="6643701" y="5500702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J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  <p:sp>
            <p:nvSpPr>
              <p:cNvPr id="83" name="角丸四角形 82"/>
              <p:cNvSpPr/>
              <p:nvPr/>
            </p:nvSpPr>
            <p:spPr>
              <a:xfrm>
                <a:off x="6500826" y="5786454"/>
                <a:ext cx="285751" cy="21431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kumimoji="1" lang="en-US" sz="2000" dirty="0" smtClean="0">
                    <a:solidFill>
                      <a:schemeClr val="bg1"/>
                    </a:solidFill>
                    <a:latin typeface="cmmib10" pitchFamily="34" charset="0"/>
                  </a:rPr>
                  <a:t>b</a:t>
                </a:r>
                <a:endParaRPr kumimoji="1" lang="en-US" sz="2000" dirty="0" smtClean="0">
                  <a:solidFill>
                    <a:schemeClr val="bg1"/>
                  </a:solidFill>
                  <a:latin typeface="cmmib10" pitchFamily="34" charset="0"/>
                </a:endParaRPr>
              </a:p>
            </p:txBody>
          </p:sp>
          <p:cxnSp>
            <p:nvCxnSpPr>
              <p:cNvPr id="84" name="直線矢印コネクタ 83"/>
              <p:cNvCxnSpPr>
                <a:stCxn id="83" idx="2"/>
              </p:cNvCxnSpPr>
              <p:nvPr/>
            </p:nvCxnSpPr>
            <p:spPr>
              <a:xfrm rot="5400000">
                <a:off x="6536544" y="6107926"/>
                <a:ext cx="214316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テキスト ボックス 84"/>
              <p:cNvSpPr txBox="1"/>
              <p:nvPr/>
            </p:nvSpPr>
            <p:spPr>
              <a:xfrm>
                <a:off x="6643701" y="5929330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K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</p:grpSp>
        <p:cxnSp>
          <p:nvCxnSpPr>
            <p:cNvPr id="76" name="直線矢印コネクタ 75"/>
            <p:cNvCxnSpPr/>
            <p:nvPr/>
          </p:nvCxnSpPr>
          <p:spPr>
            <a:xfrm rot="5400000">
              <a:off x="9823486" y="5464190"/>
              <a:ext cx="107157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/>
            <p:cNvSpPr txBox="1"/>
            <p:nvPr/>
          </p:nvSpPr>
          <p:spPr>
            <a:xfrm>
              <a:off x="10358478" y="4857760"/>
              <a:ext cx="257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L</a:t>
              </a:r>
              <a:endParaRPr kumimoji="1" lang="en-US" sz="1600" dirty="0">
                <a:latin typeface="cmmib10" pitchFamily="34" charset="0"/>
              </a:endParaRPr>
            </a:p>
          </p:txBody>
        </p:sp>
      </p:grpSp>
      <p:grpSp>
        <p:nvGrpSpPr>
          <p:cNvPr id="86" name="グループ化 85"/>
          <p:cNvGrpSpPr/>
          <p:nvPr/>
        </p:nvGrpSpPr>
        <p:grpSpPr>
          <a:xfrm>
            <a:off x="2528981" y="5478677"/>
            <a:ext cx="900011" cy="1165033"/>
            <a:chOff x="11030103" y="4857760"/>
            <a:chExt cx="900011" cy="1165033"/>
          </a:xfrm>
        </p:grpSpPr>
        <p:grpSp>
          <p:nvGrpSpPr>
            <p:cNvPr id="87" name="グループ化 52"/>
            <p:cNvGrpSpPr/>
            <p:nvPr/>
          </p:nvGrpSpPr>
          <p:grpSpPr>
            <a:xfrm>
              <a:off x="11030103" y="4857760"/>
              <a:ext cx="428627" cy="1165033"/>
              <a:chOff x="6500826" y="5072074"/>
              <a:chExt cx="428627" cy="1165033"/>
            </a:xfrm>
          </p:grpSpPr>
          <p:sp>
            <p:nvSpPr>
              <p:cNvPr id="90" name="角丸四角形 89"/>
              <p:cNvSpPr/>
              <p:nvPr/>
            </p:nvSpPr>
            <p:spPr>
              <a:xfrm>
                <a:off x="6500826" y="5357826"/>
                <a:ext cx="285751" cy="21431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kumimoji="1" lang="en-US" sz="2000" dirty="0" smtClean="0">
                    <a:solidFill>
                      <a:schemeClr val="bg1"/>
                    </a:solidFill>
                    <a:latin typeface="cmmib10" pitchFamily="34" charset="0"/>
                  </a:rPr>
                  <a:t>a</a:t>
                </a:r>
                <a:endParaRPr kumimoji="1" lang="en-US" sz="2000" dirty="0" smtClean="0">
                  <a:solidFill>
                    <a:schemeClr val="bg1"/>
                  </a:solidFill>
                  <a:latin typeface="cmmib10" pitchFamily="34" charset="0"/>
                </a:endParaRPr>
              </a:p>
            </p:txBody>
          </p:sp>
          <p:cxnSp>
            <p:nvCxnSpPr>
              <p:cNvPr id="91" name="直線矢印コネクタ 90"/>
              <p:cNvCxnSpPr>
                <a:endCxn id="90" idx="0"/>
              </p:cNvCxnSpPr>
              <p:nvPr/>
            </p:nvCxnSpPr>
            <p:spPr>
              <a:xfrm rot="16200000" flipH="1">
                <a:off x="6536544" y="5250668"/>
                <a:ext cx="2143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矢印コネクタ 91"/>
              <p:cNvCxnSpPr>
                <a:stCxn id="90" idx="2"/>
              </p:cNvCxnSpPr>
              <p:nvPr/>
            </p:nvCxnSpPr>
            <p:spPr>
              <a:xfrm rot="5400000">
                <a:off x="6536544" y="5679298"/>
                <a:ext cx="214316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テキスト ボックス 92"/>
              <p:cNvSpPr txBox="1"/>
              <p:nvPr/>
            </p:nvSpPr>
            <p:spPr>
              <a:xfrm>
                <a:off x="6669679" y="5072074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I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6643701" y="5500702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J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  <p:sp>
            <p:nvSpPr>
              <p:cNvPr id="95" name="角丸四角形 94"/>
              <p:cNvSpPr/>
              <p:nvPr/>
            </p:nvSpPr>
            <p:spPr>
              <a:xfrm>
                <a:off x="6500826" y="5786454"/>
                <a:ext cx="285751" cy="21431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kumimoji="1" lang="en-US" sz="2000" dirty="0" smtClean="0">
                    <a:solidFill>
                      <a:schemeClr val="bg1"/>
                    </a:solidFill>
                    <a:latin typeface="cmmib10" pitchFamily="34" charset="0"/>
                  </a:rPr>
                  <a:t>b</a:t>
                </a:r>
                <a:endParaRPr kumimoji="1" lang="en-US" sz="2000" dirty="0" smtClean="0">
                  <a:solidFill>
                    <a:schemeClr val="bg1"/>
                  </a:solidFill>
                  <a:latin typeface="cmmib10" pitchFamily="34" charset="0"/>
                </a:endParaRPr>
              </a:p>
            </p:txBody>
          </p:sp>
          <p:cxnSp>
            <p:nvCxnSpPr>
              <p:cNvPr id="96" name="直線矢印コネクタ 95"/>
              <p:cNvCxnSpPr>
                <a:stCxn id="95" idx="2"/>
              </p:cNvCxnSpPr>
              <p:nvPr/>
            </p:nvCxnSpPr>
            <p:spPr>
              <a:xfrm rot="5400000">
                <a:off x="6536544" y="6107926"/>
                <a:ext cx="214316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テキスト ボックス 96"/>
              <p:cNvSpPr txBox="1"/>
              <p:nvPr/>
            </p:nvSpPr>
            <p:spPr>
              <a:xfrm>
                <a:off x="6643701" y="5929330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K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</p:grpSp>
        <p:cxnSp>
          <p:nvCxnSpPr>
            <p:cNvPr id="88" name="直線矢印コネクタ 87"/>
            <p:cNvCxnSpPr/>
            <p:nvPr/>
          </p:nvCxnSpPr>
          <p:spPr>
            <a:xfrm rot="5400000">
              <a:off x="11138053" y="5464190"/>
              <a:ext cx="107157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テキスト ボックス 88"/>
            <p:cNvSpPr txBox="1"/>
            <p:nvPr/>
          </p:nvSpPr>
          <p:spPr>
            <a:xfrm>
              <a:off x="11673045" y="4857760"/>
              <a:ext cx="257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L</a:t>
              </a:r>
              <a:endParaRPr kumimoji="1" lang="en-US" sz="1600" dirty="0">
                <a:latin typeface="cmmib10" pitchFamily="34" charset="0"/>
              </a:endParaRPr>
            </a:p>
          </p:txBody>
        </p:sp>
      </p:grpSp>
      <p:sp>
        <p:nvSpPr>
          <p:cNvPr id="98" name="テキスト ボックス 97"/>
          <p:cNvSpPr txBox="1"/>
          <p:nvPr/>
        </p:nvSpPr>
        <p:spPr>
          <a:xfrm flipH="1">
            <a:off x="2071670" y="5835867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800" dirty="0" smtClean="0"/>
              <a:t>=</a:t>
            </a:r>
            <a:endParaRPr kumimoji="1" lang="en-US" sz="2800" dirty="0" smtClean="0"/>
          </a:p>
        </p:txBody>
      </p:sp>
      <p:grpSp>
        <p:nvGrpSpPr>
          <p:cNvPr id="101" name="グループ化 100"/>
          <p:cNvGrpSpPr/>
          <p:nvPr/>
        </p:nvGrpSpPr>
        <p:grpSpPr>
          <a:xfrm>
            <a:off x="9867936" y="5010160"/>
            <a:ext cx="900011" cy="1165033"/>
            <a:chOff x="9715536" y="4857760"/>
            <a:chExt cx="900011" cy="1165033"/>
          </a:xfrm>
        </p:grpSpPr>
        <p:grpSp>
          <p:nvGrpSpPr>
            <p:cNvPr id="102" name="グループ化 37"/>
            <p:cNvGrpSpPr/>
            <p:nvPr/>
          </p:nvGrpSpPr>
          <p:grpSpPr>
            <a:xfrm>
              <a:off x="9715536" y="4857760"/>
              <a:ext cx="428627" cy="1165033"/>
              <a:chOff x="6500826" y="5072074"/>
              <a:chExt cx="428627" cy="1165033"/>
            </a:xfrm>
          </p:grpSpPr>
          <p:sp>
            <p:nvSpPr>
              <p:cNvPr id="105" name="角丸四角形 104"/>
              <p:cNvSpPr/>
              <p:nvPr/>
            </p:nvSpPr>
            <p:spPr>
              <a:xfrm>
                <a:off x="6500826" y="5357826"/>
                <a:ext cx="285751" cy="21431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kumimoji="1" lang="en-US" sz="2000" dirty="0" smtClean="0">
                    <a:solidFill>
                      <a:schemeClr val="bg1"/>
                    </a:solidFill>
                    <a:latin typeface="cmmib10" pitchFamily="34" charset="0"/>
                  </a:rPr>
                  <a:t>a</a:t>
                </a:r>
                <a:endParaRPr kumimoji="1" lang="en-US" sz="2000" dirty="0" smtClean="0">
                  <a:solidFill>
                    <a:schemeClr val="bg1"/>
                  </a:solidFill>
                  <a:latin typeface="cmmib10" pitchFamily="34" charset="0"/>
                </a:endParaRPr>
              </a:p>
            </p:txBody>
          </p:sp>
          <p:cxnSp>
            <p:nvCxnSpPr>
              <p:cNvPr id="106" name="直線矢印コネクタ 105"/>
              <p:cNvCxnSpPr>
                <a:endCxn id="105" idx="0"/>
              </p:cNvCxnSpPr>
              <p:nvPr/>
            </p:nvCxnSpPr>
            <p:spPr>
              <a:xfrm rot="16200000" flipH="1">
                <a:off x="6536544" y="5250668"/>
                <a:ext cx="21431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矢印コネクタ 106"/>
              <p:cNvCxnSpPr>
                <a:stCxn id="105" idx="2"/>
              </p:cNvCxnSpPr>
              <p:nvPr/>
            </p:nvCxnSpPr>
            <p:spPr>
              <a:xfrm rot="5400000">
                <a:off x="6536544" y="5679298"/>
                <a:ext cx="214316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テキスト ボックス 107"/>
              <p:cNvSpPr txBox="1"/>
              <p:nvPr/>
            </p:nvSpPr>
            <p:spPr>
              <a:xfrm>
                <a:off x="6669679" y="5072074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I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6643701" y="5500702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J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  <p:sp>
            <p:nvSpPr>
              <p:cNvPr id="110" name="角丸四角形 109"/>
              <p:cNvSpPr/>
              <p:nvPr/>
            </p:nvSpPr>
            <p:spPr>
              <a:xfrm>
                <a:off x="6500826" y="5786454"/>
                <a:ext cx="285751" cy="21431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kumimoji="1" lang="en-US" sz="2000" dirty="0" smtClean="0">
                    <a:solidFill>
                      <a:schemeClr val="bg1"/>
                    </a:solidFill>
                    <a:latin typeface="cmmib10" pitchFamily="34" charset="0"/>
                  </a:rPr>
                  <a:t>b</a:t>
                </a:r>
                <a:endParaRPr kumimoji="1" lang="en-US" sz="2000" dirty="0" smtClean="0">
                  <a:solidFill>
                    <a:schemeClr val="bg1"/>
                  </a:solidFill>
                  <a:latin typeface="cmmib10" pitchFamily="34" charset="0"/>
                </a:endParaRPr>
              </a:p>
            </p:txBody>
          </p:sp>
          <p:cxnSp>
            <p:nvCxnSpPr>
              <p:cNvPr id="111" name="直線矢印コネクタ 110"/>
              <p:cNvCxnSpPr>
                <a:stCxn id="110" idx="2"/>
              </p:cNvCxnSpPr>
              <p:nvPr/>
            </p:nvCxnSpPr>
            <p:spPr>
              <a:xfrm rot="5400000">
                <a:off x="6536544" y="6107926"/>
                <a:ext cx="214316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テキスト ボックス 111"/>
              <p:cNvSpPr txBox="1"/>
              <p:nvPr/>
            </p:nvSpPr>
            <p:spPr>
              <a:xfrm>
                <a:off x="6643701" y="5929330"/>
                <a:ext cx="259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dirty="0" smtClean="0">
                    <a:latin typeface="cmmib10" pitchFamily="34" charset="0"/>
                  </a:rPr>
                  <a:t>K</a:t>
                </a:r>
                <a:endParaRPr kumimoji="1" lang="en-US" sz="1400" dirty="0">
                  <a:latin typeface="cmmib10" pitchFamily="34" charset="0"/>
                </a:endParaRPr>
              </a:p>
            </p:txBody>
          </p:sp>
        </p:grpSp>
        <p:cxnSp>
          <p:nvCxnSpPr>
            <p:cNvPr id="103" name="直線矢印コネクタ 102"/>
            <p:cNvCxnSpPr/>
            <p:nvPr/>
          </p:nvCxnSpPr>
          <p:spPr>
            <a:xfrm rot="5400000">
              <a:off x="9823486" y="5464190"/>
              <a:ext cx="107157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テキスト ボックス 103"/>
            <p:cNvSpPr txBox="1"/>
            <p:nvPr/>
          </p:nvSpPr>
          <p:spPr>
            <a:xfrm>
              <a:off x="10358478" y="4857760"/>
              <a:ext cx="257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L</a:t>
              </a:r>
              <a:endParaRPr kumimoji="1" lang="en-US" sz="1600" dirty="0">
                <a:latin typeface="cmmib10" pitchFamily="34" charset="0"/>
              </a:endParaRPr>
            </a:p>
          </p:txBody>
        </p:sp>
      </p:grpSp>
      <p:cxnSp>
        <p:nvCxnSpPr>
          <p:cNvPr id="114" name="直線矢印コネクタ 113"/>
          <p:cNvCxnSpPr/>
          <p:nvPr/>
        </p:nvCxnSpPr>
        <p:spPr>
          <a:xfrm rot="5400000">
            <a:off x="5822166" y="5822173"/>
            <a:ext cx="642941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グループ化 116"/>
          <p:cNvGrpSpPr/>
          <p:nvPr/>
        </p:nvGrpSpPr>
        <p:grpSpPr>
          <a:xfrm>
            <a:off x="7072330" y="5428470"/>
            <a:ext cx="903509" cy="1165033"/>
            <a:chOff x="6500033" y="5072074"/>
            <a:chExt cx="903509" cy="1165033"/>
          </a:xfrm>
        </p:grpSpPr>
        <p:sp>
          <p:nvSpPr>
            <p:cNvPr id="118" name="角丸四角形 117"/>
            <p:cNvSpPr/>
            <p:nvPr/>
          </p:nvSpPr>
          <p:spPr>
            <a:xfrm>
              <a:off x="6500033" y="5787248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a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119" name="直線矢印コネクタ 118"/>
            <p:cNvCxnSpPr>
              <a:endCxn id="118" idx="0"/>
            </p:cNvCxnSpPr>
            <p:nvPr/>
          </p:nvCxnSpPr>
          <p:spPr>
            <a:xfrm rot="5400000">
              <a:off x="6321440" y="5465777"/>
              <a:ext cx="642940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>
              <a:stCxn id="118" idx="2"/>
            </p:cNvCxnSpPr>
            <p:nvPr/>
          </p:nvCxnSpPr>
          <p:spPr>
            <a:xfrm rot="16200000" flipH="1">
              <a:off x="6535752" y="6108719"/>
              <a:ext cx="214317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テキスト ボックス 120"/>
            <p:cNvSpPr txBox="1"/>
            <p:nvPr/>
          </p:nvSpPr>
          <p:spPr>
            <a:xfrm>
              <a:off x="6669679" y="5072074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I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6643702" y="5929330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J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123" name="角丸四角形 122"/>
            <p:cNvSpPr/>
            <p:nvPr/>
          </p:nvSpPr>
          <p:spPr>
            <a:xfrm>
              <a:off x="7000099" y="5358620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b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124" name="直線矢印コネクタ 123"/>
            <p:cNvCxnSpPr>
              <a:stCxn id="123" idx="2"/>
            </p:cNvCxnSpPr>
            <p:nvPr/>
          </p:nvCxnSpPr>
          <p:spPr>
            <a:xfrm rot="16200000" flipH="1">
              <a:off x="6822296" y="5893612"/>
              <a:ext cx="642151" cy="7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テキスト ボックス 124"/>
            <p:cNvSpPr txBox="1"/>
            <p:nvPr/>
          </p:nvSpPr>
          <p:spPr>
            <a:xfrm>
              <a:off x="7143768" y="5072074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K</a:t>
              </a:r>
              <a:endParaRPr kumimoji="1" lang="en-US" sz="1400" dirty="0">
                <a:latin typeface="cmmib10" pitchFamily="34" charset="0"/>
              </a:endParaRPr>
            </a:p>
          </p:txBody>
        </p:sp>
      </p:grpSp>
      <p:sp>
        <p:nvSpPr>
          <p:cNvPr id="126" name="テキスト ボックス 125"/>
          <p:cNvSpPr txBox="1"/>
          <p:nvPr/>
        </p:nvSpPr>
        <p:spPr>
          <a:xfrm>
            <a:off x="7716065" y="6285726"/>
            <a:ext cx="257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dirty="0" smtClean="0">
                <a:latin typeface="cmmib10" pitchFamily="34" charset="0"/>
              </a:rPr>
              <a:t>L</a:t>
            </a:r>
            <a:endParaRPr kumimoji="1" lang="en-US" sz="1400" dirty="0">
              <a:latin typeface="cmmib10" pitchFamily="34" charset="0"/>
            </a:endParaRPr>
          </a:p>
        </p:txBody>
      </p:sp>
      <p:cxnSp>
        <p:nvCxnSpPr>
          <p:cNvPr id="127" name="直線矢印コネクタ 126"/>
          <p:cNvCxnSpPr/>
          <p:nvPr/>
        </p:nvCxnSpPr>
        <p:spPr>
          <a:xfrm rot="5400000">
            <a:off x="7608909" y="5607065"/>
            <a:ext cx="21431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テキスト ボックス 133"/>
          <p:cNvSpPr txBox="1"/>
          <p:nvPr/>
        </p:nvSpPr>
        <p:spPr>
          <a:xfrm flipH="1">
            <a:off x="6572264" y="5786454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800" b="1" dirty="0" smtClean="0">
                <a:latin typeface="Symbol"/>
                <a:sym typeface="Symbol"/>
              </a:rPr>
              <a:t></a:t>
            </a:r>
            <a:endParaRPr kumimoji="1" lang="en-US" sz="2800" b="1" dirty="0" smtClean="0">
              <a:latin typeface="Symbol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5500694" y="5429264"/>
            <a:ext cx="902716" cy="1165033"/>
            <a:chOff x="6500826" y="5072074"/>
            <a:chExt cx="902716" cy="1165033"/>
          </a:xfrm>
        </p:grpSpPr>
        <p:sp>
          <p:nvSpPr>
            <p:cNvPr id="39" name="角丸四角形 38"/>
            <p:cNvSpPr/>
            <p:nvPr/>
          </p:nvSpPr>
          <p:spPr>
            <a:xfrm>
              <a:off x="6500826" y="5357826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a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40" name="直線矢印コネクタ 39"/>
            <p:cNvCxnSpPr>
              <a:endCxn id="39" idx="0"/>
            </p:cNvCxnSpPr>
            <p:nvPr/>
          </p:nvCxnSpPr>
          <p:spPr>
            <a:xfrm rot="16200000" flipH="1">
              <a:off x="6536544" y="5250668"/>
              <a:ext cx="21431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>
              <a:stCxn id="39" idx="2"/>
            </p:cNvCxnSpPr>
            <p:nvPr/>
          </p:nvCxnSpPr>
          <p:spPr>
            <a:xfrm rot="5400000">
              <a:off x="6322230" y="5893612"/>
              <a:ext cx="642944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6669679" y="5072074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I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643702" y="5929330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J</a:t>
              </a:r>
              <a:endParaRPr kumimoji="1" lang="en-US" sz="1400" dirty="0">
                <a:latin typeface="cmmib10" pitchFamily="34" charset="0"/>
              </a:endParaRPr>
            </a:p>
          </p:txBody>
        </p:sp>
        <p:sp>
          <p:nvSpPr>
            <p:cNvPr id="44" name="角丸四角形 43"/>
            <p:cNvSpPr/>
            <p:nvPr/>
          </p:nvSpPr>
          <p:spPr>
            <a:xfrm>
              <a:off x="7000892" y="5786454"/>
              <a:ext cx="285751" cy="21431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000" dirty="0" smtClean="0">
                  <a:solidFill>
                    <a:schemeClr val="bg1"/>
                  </a:solidFill>
                  <a:latin typeface="cmmib10" pitchFamily="34" charset="0"/>
                </a:rPr>
                <a:t>b</a:t>
              </a:r>
              <a:endParaRPr kumimoji="1" lang="en-US" sz="20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 rot="5400000">
              <a:off x="7036610" y="6107926"/>
              <a:ext cx="21431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7143768" y="5072074"/>
              <a:ext cx="259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400" dirty="0" smtClean="0">
                  <a:latin typeface="cmmib10" pitchFamily="34" charset="0"/>
                </a:rPr>
                <a:t>K</a:t>
              </a:r>
              <a:endParaRPr kumimoji="1" lang="en-US" sz="1400" dirty="0">
                <a:latin typeface="cmmib1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00" grpId="0" animBg="1"/>
      <p:bldP spid="28" grpId="1" animBg="1"/>
      <p:bldP spid="52" grpId="0"/>
      <p:bldP spid="71" grpId="0" animBg="1"/>
      <p:bldP spid="72" grpId="0" animBg="1"/>
      <p:bldP spid="73" grpId="0" animBg="1"/>
      <p:bldP spid="98" grpId="0"/>
      <p:bldP spid="126" grpId="0"/>
      <p:bldP spid="1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The calculi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500462"/>
          </a:xfrm>
        </p:spPr>
        <p:txBody>
          <a:bodyPr>
            <a:normAutofit/>
          </a:bodyPr>
          <a:lstStyle/>
          <a:p>
            <a:r>
              <a:rPr kumimoji="1" lang="en-US" sz="2400" b="1" u="sng" dirty="0" smtClean="0"/>
              <a:t>operation</a:t>
            </a:r>
          </a:p>
          <a:p>
            <a:pPr lvl="1"/>
            <a:r>
              <a:rPr kumimoji="1" lang="en-US" sz="2000" i="1" dirty="0" smtClean="0"/>
              <a:t>(synchronous) parallel composition</a:t>
            </a:r>
            <a:r>
              <a:rPr kumimoji="1" lang="en-US" sz="2000" dirty="0" smtClean="0"/>
              <a:t>  </a:t>
            </a:r>
          </a:p>
          <a:p>
            <a:endParaRPr kumimoji="1" lang="en-US" sz="2400" dirty="0" smtClean="0"/>
          </a:p>
          <a:p>
            <a:endParaRPr kumimoji="1" lang="en-US" sz="2400" b="1" u="sng" dirty="0" smtClean="0"/>
          </a:p>
          <a:p>
            <a:r>
              <a:rPr kumimoji="1" lang="en-US" sz="2400" b="1" u="sng" dirty="0" smtClean="0"/>
              <a:t>equations</a:t>
            </a:r>
            <a:endParaRPr kumimoji="1" lang="en-US" sz="2400" b="1" u="sng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00034" y="1285860"/>
            <a:ext cx="3571900" cy="533103"/>
            <a:chOff x="500034" y="1285860"/>
            <a:chExt cx="3571900" cy="533103"/>
          </a:xfrm>
        </p:grpSpPr>
        <p:sp>
          <p:nvSpPr>
            <p:cNvPr id="5" name="角丸四角形 4"/>
            <p:cNvSpPr/>
            <p:nvPr/>
          </p:nvSpPr>
          <p:spPr>
            <a:xfrm>
              <a:off x="500034" y="1285860"/>
              <a:ext cx="1428760" cy="5000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800" dirty="0" err="1" smtClean="0">
                  <a:solidFill>
                    <a:schemeClr val="bg1"/>
                  </a:solidFill>
                  <a:latin typeface="cmbx10" pitchFamily="34" charset="0"/>
                </a:rPr>
                <a:t>PLTh</a:t>
              </a:r>
              <a:endParaRPr kumimoji="1" lang="en-US" sz="2800" dirty="0" smtClean="0">
                <a:solidFill>
                  <a:schemeClr val="bg1"/>
                </a:solidFill>
                <a:latin typeface="cmbx10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143108" y="1357298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/>
                <a:t>(</a:t>
              </a:r>
              <a:r>
                <a:rPr kumimoji="1" lang="en-US" sz="2400" dirty="0" err="1" smtClean="0"/>
                <a:t>PipeLine</a:t>
              </a:r>
              <a:r>
                <a:rPr kumimoji="1" lang="en-US" sz="2400" dirty="0" smtClean="0"/>
                <a:t>)</a:t>
              </a:r>
              <a:endParaRPr kumimoji="1" lang="en-US" sz="2400" dirty="0" smtClean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00034" y="1857364"/>
            <a:ext cx="7500990" cy="533103"/>
            <a:chOff x="500034" y="1285860"/>
            <a:chExt cx="7500990" cy="533103"/>
          </a:xfrm>
        </p:grpSpPr>
        <p:sp>
          <p:nvSpPr>
            <p:cNvPr id="8" name="角丸四角形 7"/>
            <p:cNvSpPr/>
            <p:nvPr/>
          </p:nvSpPr>
          <p:spPr>
            <a:xfrm>
              <a:off x="500034" y="1285860"/>
              <a:ext cx="1428760" cy="5000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800" dirty="0" err="1" smtClean="0">
                  <a:solidFill>
                    <a:schemeClr val="bg1"/>
                  </a:solidFill>
                  <a:latin typeface="cmbx10" pitchFamily="34" charset="0"/>
                </a:rPr>
                <a:t>ArrTh</a:t>
              </a:r>
              <a:endParaRPr kumimoji="1" lang="en-US" sz="2800" dirty="0" smtClean="0">
                <a:solidFill>
                  <a:schemeClr val="bg1"/>
                </a:solidFill>
                <a:latin typeface="cmbx10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43108" y="1357298"/>
              <a:ext cx="5857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/>
                <a:t>(Hughes’ </a:t>
              </a:r>
              <a:r>
                <a:rPr kumimoji="1" lang="en-US" sz="2400" i="1" dirty="0" smtClean="0"/>
                <a:t>arrow</a:t>
              </a:r>
              <a:r>
                <a:rPr kumimoji="1" lang="en-US" sz="2400" dirty="0" smtClean="0"/>
                <a:t>)  =  </a:t>
              </a:r>
              <a:r>
                <a:rPr kumimoji="1" lang="en-US" sz="2400" dirty="0" err="1" smtClean="0">
                  <a:latin typeface="cmbx10" pitchFamily="34" charset="0"/>
                </a:rPr>
                <a:t>PLTh</a:t>
              </a:r>
              <a:r>
                <a:rPr kumimoji="1" lang="en-US" sz="2400" dirty="0" smtClean="0"/>
                <a:t>  +  first    </a:t>
              </a:r>
              <a:endParaRPr kumimoji="1" lang="en-US" sz="2400" dirty="0" smtClean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00034" y="2500306"/>
            <a:ext cx="7643866" cy="533103"/>
            <a:chOff x="500034" y="1285860"/>
            <a:chExt cx="7643866" cy="533103"/>
          </a:xfrm>
        </p:grpSpPr>
        <p:sp>
          <p:nvSpPr>
            <p:cNvPr id="11" name="角丸四角形 10"/>
            <p:cNvSpPr/>
            <p:nvPr/>
          </p:nvSpPr>
          <p:spPr>
            <a:xfrm>
              <a:off x="500034" y="1285860"/>
              <a:ext cx="1785950" cy="5000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800" dirty="0" err="1" smtClean="0">
                  <a:solidFill>
                    <a:schemeClr val="bg1"/>
                  </a:solidFill>
                  <a:latin typeface="cmbx10" pitchFamily="34" charset="0"/>
                </a:rPr>
                <a:t>MArrTh</a:t>
              </a:r>
              <a:endParaRPr kumimoji="1" lang="en-US" sz="2800" dirty="0" smtClean="0">
                <a:solidFill>
                  <a:schemeClr val="bg1"/>
                </a:solidFill>
                <a:latin typeface="cmbx10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357422" y="1357298"/>
              <a:ext cx="578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/>
                <a:t>(</a:t>
              </a:r>
              <a:r>
                <a:rPr kumimoji="1" lang="en-US" sz="2400" dirty="0" err="1" smtClean="0"/>
                <a:t>Monoidal</a:t>
              </a:r>
              <a:r>
                <a:rPr kumimoji="1" lang="en-US" sz="2400" dirty="0" smtClean="0"/>
                <a:t> arrow)   =   </a:t>
              </a:r>
              <a:r>
                <a:rPr kumimoji="1" lang="en-US" sz="2400" dirty="0" err="1" smtClean="0">
                  <a:latin typeface="cmbx10" pitchFamily="34" charset="0"/>
                </a:rPr>
                <a:t>PLTh</a:t>
              </a:r>
              <a:r>
                <a:rPr kumimoji="1" lang="en-US" sz="2400" dirty="0" smtClean="0"/>
                <a:t>  +</a:t>
              </a:r>
              <a:endParaRPr kumimoji="1" lang="en-US" sz="2400" dirty="0" smtClean="0"/>
            </a:p>
          </p:txBody>
        </p:sp>
      </p:grpSp>
      <p:pic>
        <p:nvPicPr>
          <p:cNvPr id="14" name="図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4234347"/>
            <a:ext cx="6000792" cy="328092"/>
          </a:xfrm>
          <a:prstGeom prst="rect">
            <a:avLst/>
          </a:prstGeom>
          <a:noFill/>
        </p:spPr>
      </p:pic>
      <p:sp>
        <p:nvSpPr>
          <p:cNvPr id="32" name="雲形吹き出し 31"/>
          <p:cNvSpPr/>
          <p:nvPr/>
        </p:nvSpPr>
        <p:spPr>
          <a:xfrm>
            <a:off x="6143604" y="2928934"/>
            <a:ext cx="3929122" cy="1000132"/>
          </a:xfrm>
          <a:prstGeom prst="cloudCallout">
            <a:avLst>
              <a:gd name="adj1" fmla="val -71723"/>
              <a:gd name="adj2" fmla="val 7262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endParaRPr kumimoji="1" lang="en-US" dirty="0" smtClean="0">
              <a:solidFill>
                <a:schemeClr val="tx1"/>
              </a:solidFill>
            </a:endParaRPr>
          </a:p>
        </p:txBody>
      </p:sp>
      <p:pic>
        <p:nvPicPr>
          <p:cNvPr id="34" name="図 3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00826" y="3357562"/>
            <a:ext cx="857257" cy="261464"/>
          </a:xfrm>
          <a:prstGeom prst="rect">
            <a:avLst/>
          </a:prstGeom>
          <a:noFill/>
          <a:ln/>
          <a:effectLst/>
        </p:spPr>
      </p:pic>
      <p:grpSp>
        <p:nvGrpSpPr>
          <p:cNvPr id="18" name="グループ化 19"/>
          <p:cNvGrpSpPr/>
          <p:nvPr/>
        </p:nvGrpSpPr>
        <p:grpSpPr>
          <a:xfrm>
            <a:off x="7643834" y="3000372"/>
            <a:ext cx="565551" cy="878636"/>
            <a:chOff x="7500958" y="1643050"/>
            <a:chExt cx="785818" cy="1394631"/>
          </a:xfrm>
        </p:grpSpPr>
        <p:sp>
          <p:nvSpPr>
            <p:cNvPr id="21" name="角丸四角形 20"/>
            <p:cNvSpPr/>
            <p:nvPr/>
          </p:nvSpPr>
          <p:spPr>
            <a:xfrm>
              <a:off x="7500958" y="2071678"/>
              <a:ext cx="714380" cy="50006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400" dirty="0" smtClean="0">
                  <a:solidFill>
                    <a:schemeClr val="bg1"/>
                  </a:solidFill>
                  <a:latin typeface="cmmib10" pitchFamily="34" charset="0"/>
                </a:rPr>
                <a:t>c</a:t>
              </a:r>
            </a:p>
          </p:txBody>
        </p:sp>
        <p:cxnSp>
          <p:nvCxnSpPr>
            <p:cNvPr id="22" name="直線矢印コネクタ 21"/>
            <p:cNvCxnSpPr>
              <a:endCxn id="21" idx="0"/>
            </p:cNvCxnSpPr>
            <p:nvPr/>
          </p:nvCxnSpPr>
          <p:spPr>
            <a:xfrm rot="5400000">
              <a:off x="7679553" y="1893083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>
              <a:stCxn id="21" idx="2"/>
            </p:cNvCxnSpPr>
            <p:nvPr/>
          </p:nvCxnSpPr>
          <p:spPr>
            <a:xfrm rot="5400000">
              <a:off x="7715272" y="2714620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7929585" y="1643050"/>
              <a:ext cx="357191" cy="53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I</a:t>
              </a:r>
              <a:endParaRPr kumimoji="1" lang="en-US" sz="1600" dirty="0">
                <a:latin typeface="cmmib10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929585" y="2500304"/>
              <a:ext cx="357191" cy="537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J</a:t>
              </a:r>
              <a:endParaRPr kumimoji="1" lang="en-US" sz="1600" dirty="0">
                <a:latin typeface="cmmib10" pitchFamily="34" charset="0"/>
              </a:endParaRPr>
            </a:p>
          </p:txBody>
        </p:sp>
      </p:grpSp>
      <p:grpSp>
        <p:nvGrpSpPr>
          <p:cNvPr id="26" name="グループ化 19"/>
          <p:cNvGrpSpPr/>
          <p:nvPr/>
        </p:nvGrpSpPr>
        <p:grpSpPr>
          <a:xfrm>
            <a:off x="8329531" y="3000370"/>
            <a:ext cx="565551" cy="878635"/>
            <a:chOff x="7500958" y="1643050"/>
            <a:chExt cx="785818" cy="1394629"/>
          </a:xfrm>
        </p:grpSpPr>
        <p:sp>
          <p:nvSpPr>
            <p:cNvPr id="27" name="角丸四角形 26"/>
            <p:cNvSpPr/>
            <p:nvPr/>
          </p:nvSpPr>
          <p:spPr>
            <a:xfrm>
              <a:off x="7500958" y="2071678"/>
              <a:ext cx="714380" cy="50006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400" dirty="0" smtClean="0">
                  <a:solidFill>
                    <a:schemeClr val="bg1"/>
                  </a:solidFill>
                  <a:latin typeface="cmmib10" pitchFamily="34" charset="0"/>
                </a:rPr>
                <a:t>d</a:t>
              </a:r>
              <a:endParaRPr kumimoji="1" lang="en-US" sz="24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28" name="直線矢印コネクタ 27"/>
            <p:cNvCxnSpPr>
              <a:endCxn id="27" idx="0"/>
            </p:cNvCxnSpPr>
            <p:nvPr/>
          </p:nvCxnSpPr>
          <p:spPr>
            <a:xfrm rot="5400000">
              <a:off x="7679553" y="1893083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>
              <a:stCxn id="27" idx="2"/>
            </p:cNvCxnSpPr>
            <p:nvPr/>
          </p:nvCxnSpPr>
          <p:spPr>
            <a:xfrm rot="5400000">
              <a:off x="7715272" y="2714620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7929585" y="1643050"/>
              <a:ext cx="357191" cy="53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K</a:t>
              </a:r>
              <a:endParaRPr kumimoji="1" lang="en-US" sz="1600" dirty="0">
                <a:latin typeface="cmmib10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29585" y="2500303"/>
              <a:ext cx="357191" cy="53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L</a:t>
              </a:r>
              <a:endParaRPr kumimoji="1" lang="en-US" sz="1600" dirty="0">
                <a:latin typeface="cmmib10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929198"/>
            <a:ext cx="61635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The calculi</a:t>
            </a:r>
            <a:endParaRPr kumimoji="1" 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00034" y="1285860"/>
            <a:ext cx="3571900" cy="533103"/>
            <a:chOff x="500034" y="1285860"/>
            <a:chExt cx="3571900" cy="533103"/>
          </a:xfrm>
        </p:grpSpPr>
        <p:sp>
          <p:nvSpPr>
            <p:cNvPr id="5" name="角丸四角形 4"/>
            <p:cNvSpPr/>
            <p:nvPr/>
          </p:nvSpPr>
          <p:spPr>
            <a:xfrm>
              <a:off x="500034" y="1285860"/>
              <a:ext cx="1428760" cy="5000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800" dirty="0" err="1" smtClean="0">
                  <a:solidFill>
                    <a:schemeClr val="bg1"/>
                  </a:solidFill>
                  <a:latin typeface="cmbx10" pitchFamily="34" charset="0"/>
                </a:rPr>
                <a:t>PLTh</a:t>
              </a:r>
              <a:endParaRPr kumimoji="1" lang="en-US" sz="2800" dirty="0" smtClean="0">
                <a:solidFill>
                  <a:schemeClr val="bg1"/>
                </a:solidFill>
                <a:latin typeface="cmbx10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143108" y="1357298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/>
                <a:t>(</a:t>
              </a:r>
              <a:r>
                <a:rPr kumimoji="1" lang="en-US" sz="2400" dirty="0" err="1" smtClean="0"/>
                <a:t>PipeLine</a:t>
              </a:r>
              <a:r>
                <a:rPr kumimoji="1" lang="en-US" sz="2400" dirty="0" smtClean="0"/>
                <a:t>)</a:t>
              </a:r>
              <a:endParaRPr kumimoji="1" lang="en-US" sz="2400" dirty="0" smtClean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500034" y="3143248"/>
            <a:ext cx="7500990" cy="533103"/>
            <a:chOff x="500034" y="1285860"/>
            <a:chExt cx="7500990" cy="533103"/>
          </a:xfrm>
        </p:grpSpPr>
        <p:sp>
          <p:nvSpPr>
            <p:cNvPr id="8" name="角丸四角形 7"/>
            <p:cNvSpPr/>
            <p:nvPr/>
          </p:nvSpPr>
          <p:spPr>
            <a:xfrm>
              <a:off x="500034" y="1285860"/>
              <a:ext cx="1428760" cy="5000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800" dirty="0" err="1" smtClean="0">
                  <a:solidFill>
                    <a:schemeClr val="bg1"/>
                  </a:solidFill>
                  <a:latin typeface="cmbx10" pitchFamily="34" charset="0"/>
                </a:rPr>
                <a:t>ArrTh</a:t>
              </a:r>
              <a:endParaRPr kumimoji="1" lang="en-US" sz="2800" dirty="0" smtClean="0">
                <a:solidFill>
                  <a:schemeClr val="bg1"/>
                </a:solidFill>
                <a:latin typeface="cmbx10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43108" y="1357298"/>
              <a:ext cx="5857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/>
                <a:t>(Hughes’ </a:t>
              </a:r>
              <a:r>
                <a:rPr kumimoji="1" lang="en-US" sz="2400" i="1" dirty="0" smtClean="0"/>
                <a:t>arrow</a:t>
              </a:r>
              <a:r>
                <a:rPr kumimoji="1" lang="en-US" sz="2400" dirty="0" smtClean="0"/>
                <a:t>)</a:t>
              </a:r>
              <a:endParaRPr kumimoji="1" lang="en-US" sz="2400" dirty="0" smtClean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00034" y="5143512"/>
            <a:ext cx="7643866" cy="533103"/>
            <a:chOff x="500034" y="1285860"/>
            <a:chExt cx="7643866" cy="533103"/>
          </a:xfrm>
        </p:grpSpPr>
        <p:sp>
          <p:nvSpPr>
            <p:cNvPr id="11" name="角丸四角形 10"/>
            <p:cNvSpPr/>
            <p:nvPr/>
          </p:nvSpPr>
          <p:spPr>
            <a:xfrm>
              <a:off x="500034" y="1285860"/>
              <a:ext cx="1785950" cy="5000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800" dirty="0" err="1" smtClean="0">
                  <a:solidFill>
                    <a:schemeClr val="bg1"/>
                  </a:solidFill>
                  <a:latin typeface="cmbx10" pitchFamily="34" charset="0"/>
                </a:rPr>
                <a:t>MArrTh</a:t>
              </a:r>
              <a:endParaRPr kumimoji="1" lang="en-US" sz="2800" dirty="0" smtClean="0">
                <a:solidFill>
                  <a:schemeClr val="bg1"/>
                </a:solidFill>
                <a:latin typeface="cmbx10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357422" y="1357298"/>
              <a:ext cx="5786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/>
                <a:t>(</a:t>
              </a:r>
              <a:r>
                <a:rPr kumimoji="1" lang="en-US" sz="2400" dirty="0" err="1" smtClean="0"/>
                <a:t>Monoidal</a:t>
              </a:r>
              <a:r>
                <a:rPr kumimoji="1" lang="en-US" sz="2400" dirty="0" smtClean="0"/>
                <a:t> arrow)   =   </a:t>
              </a:r>
              <a:r>
                <a:rPr kumimoji="1" lang="en-US" sz="2400" dirty="0" err="1" smtClean="0">
                  <a:latin typeface="cmbx10" pitchFamily="34" charset="0"/>
                </a:rPr>
                <a:t>PLTh</a:t>
              </a:r>
              <a:r>
                <a:rPr kumimoji="1" lang="en-US" sz="2400" dirty="0" smtClean="0"/>
                <a:t>  +</a:t>
              </a:r>
              <a:endParaRPr kumimoji="1" lang="en-US" sz="2400" dirty="0" smtClean="0"/>
            </a:p>
          </p:txBody>
        </p:sp>
      </p:grpSp>
      <p:sp>
        <p:nvSpPr>
          <p:cNvPr id="32" name="雲形吹き出し 31"/>
          <p:cNvSpPr/>
          <p:nvPr/>
        </p:nvSpPr>
        <p:spPr>
          <a:xfrm>
            <a:off x="4500562" y="5643578"/>
            <a:ext cx="3929122" cy="1000132"/>
          </a:xfrm>
          <a:prstGeom prst="cloudCallout">
            <a:avLst>
              <a:gd name="adj1" fmla="val -67139"/>
              <a:gd name="adj2" fmla="val 474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endParaRPr kumimoji="1" lang="en-US" dirty="0" smtClean="0">
              <a:solidFill>
                <a:schemeClr val="tx1"/>
              </a:solidFill>
            </a:endParaRPr>
          </a:p>
        </p:txBody>
      </p:sp>
      <p:pic>
        <p:nvPicPr>
          <p:cNvPr id="34" name="図 3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3504" y="6050826"/>
            <a:ext cx="857257" cy="261464"/>
          </a:xfrm>
          <a:prstGeom prst="rect">
            <a:avLst/>
          </a:prstGeom>
          <a:noFill/>
          <a:ln/>
          <a:effectLst/>
        </p:spPr>
      </p:pic>
      <p:grpSp>
        <p:nvGrpSpPr>
          <p:cNvPr id="13" name="グループ化 19"/>
          <p:cNvGrpSpPr/>
          <p:nvPr/>
        </p:nvGrpSpPr>
        <p:grpSpPr>
          <a:xfrm>
            <a:off x="6286512" y="5693636"/>
            <a:ext cx="565551" cy="878636"/>
            <a:chOff x="7500958" y="1643050"/>
            <a:chExt cx="785818" cy="1394631"/>
          </a:xfrm>
        </p:grpSpPr>
        <p:sp>
          <p:nvSpPr>
            <p:cNvPr id="21" name="角丸四角形 20"/>
            <p:cNvSpPr/>
            <p:nvPr/>
          </p:nvSpPr>
          <p:spPr>
            <a:xfrm>
              <a:off x="7500958" y="2071678"/>
              <a:ext cx="714380" cy="50006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400" dirty="0" smtClean="0">
                  <a:solidFill>
                    <a:schemeClr val="bg1"/>
                  </a:solidFill>
                  <a:latin typeface="cmmib10" pitchFamily="34" charset="0"/>
                </a:rPr>
                <a:t>c</a:t>
              </a:r>
            </a:p>
          </p:txBody>
        </p:sp>
        <p:cxnSp>
          <p:nvCxnSpPr>
            <p:cNvPr id="22" name="直線矢印コネクタ 21"/>
            <p:cNvCxnSpPr>
              <a:endCxn id="21" idx="0"/>
            </p:cNvCxnSpPr>
            <p:nvPr/>
          </p:nvCxnSpPr>
          <p:spPr>
            <a:xfrm rot="5400000">
              <a:off x="7679553" y="1893083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>
              <a:stCxn id="21" idx="2"/>
            </p:cNvCxnSpPr>
            <p:nvPr/>
          </p:nvCxnSpPr>
          <p:spPr>
            <a:xfrm rot="5400000">
              <a:off x="7715272" y="2714620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7929585" y="1643050"/>
              <a:ext cx="357191" cy="53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I</a:t>
              </a:r>
              <a:endParaRPr kumimoji="1" lang="en-US" sz="1600" dirty="0">
                <a:latin typeface="cmmib10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929585" y="2500304"/>
              <a:ext cx="357191" cy="537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J</a:t>
              </a:r>
              <a:endParaRPr kumimoji="1" lang="en-US" sz="1600" dirty="0">
                <a:latin typeface="cmmib10" pitchFamily="34" charset="0"/>
              </a:endParaRPr>
            </a:p>
          </p:txBody>
        </p:sp>
      </p:grpSp>
      <p:grpSp>
        <p:nvGrpSpPr>
          <p:cNvPr id="15" name="グループ化 19"/>
          <p:cNvGrpSpPr/>
          <p:nvPr/>
        </p:nvGrpSpPr>
        <p:grpSpPr>
          <a:xfrm>
            <a:off x="6972209" y="5693634"/>
            <a:ext cx="565551" cy="878635"/>
            <a:chOff x="7500958" y="1643050"/>
            <a:chExt cx="785818" cy="1394629"/>
          </a:xfrm>
        </p:grpSpPr>
        <p:sp>
          <p:nvSpPr>
            <p:cNvPr id="27" name="角丸四角形 26"/>
            <p:cNvSpPr/>
            <p:nvPr/>
          </p:nvSpPr>
          <p:spPr>
            <a:xfrm>
              <a:off x="7500958" y="2071678"/>
              <a:ext cx="714380" cy="50006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2400" dirty="0" smtClean="0">
                  <a:solidFill>
                    <a:schemeClr val="bg1"/>
                  </a:solidFill>
                  <a:latin typeface="cmmib10" pitchFamily="34" charset="0"/>
                </a:rPr>
                <a:t>d</a:t>
              </a:r>
              <a:endParaRPr kumimoji="1" lang="en-US" sz="2400" dirty="0" smtClean="0">
                <a:solidFill>
                  <a:schemeClr val="bg1"/>
                </a:solidFill>
                <a:latin typeface="cmmib10" pitchFamily="34" charset="0"/>
              </a:endParaRPr>
            </a:p>
          </p:txBody>
        </p:sp>
        <p:cxnSp>
          <p:nvCxnSpPr>
            <p:cNvPr id="28" name="直線矢印コネクタ 27"/>
            <p:cNvCxnSpPr>
              <a:endCxn id="27" idx="0"/>
            </p:cNvCxnSpPr>
            <p:nvPr/>
          </p:nvCxnSpPr>
          <p:spPr>
            <a:xfrm rot="5400000">
              <a:off x="7679553" y="1893083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>
              <a:stCxn id="27" idx="2"/>
            </p:cNvCxnSpPr>
            <p:nvPr/>
          </p:nvCxnSpPr>
          <p:spPr>
            <a:xfrm rot="5400000">
              <a:off x="7715272" y="2714620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7929585" y="1643050"/>
              <a:ext cx="357191" cy="53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K</a:t>
              </a:r>
              <a:endParaRPr kumimoji="1" lang="en-US" sz="1600" dirty="0">
                <a:latin typeface="cmmib10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929585" y="2500303"/>
              <a:ext cx="357191" cy="537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600" dirty="0" smtClean="0">
                  <a:latin typeface="cmmib10" pitchFamily="34" charset="0"/>
                </a:rPr>
                <a:t>L</a:t>
              </a:r>
              <a:endParaRPr kumimoji="1" lang="en-US" sz="1600" dirty="0">
                <a:latin typeface="cmmib10" pitchFamily="34" charset="0"/>
              </a:endParaRPr>
            </a:p>
          </p:txBody>
        </p:sp>
      </p:grpSp>
      <p:pic>
        <p:nvPicPr>
          <p:cNvPr id="36" name="図 3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000240"/>
            <a:ext cx="1714512" cy="357905"/>
          </a:xfrm>
          <a:prstGeom prst="rect">
            <a:avLst/>
          </a:prstGeom>
          <a:noFill/>
        </p:spPr>
      </p:pic>
      <p:sp>
        <p:nvSpPr>
          <p:cNvPr id="37" name="テキスト ボックス 36"/>
          <p:cNvSpPr txBox="1"/>
          <p:nvPr/>
        </p:nvSpPr>
        <p:spPr>
          <a:xfrm>
            <a:off x="1500166" y="3929066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800" dirty="0" smtClean="0"/>
              <a:t>=  </a:t>
            </a:r>
            <a:r>
              <a:rPr kumimoji="1" lang="en-US" sz="2800" dirty="0" err="1" smtClean="0">
                <a:latin typeface="cmbx10" pitchFamily="34" charset="0"/>
              </a:rPr>
              <a:t>PLTh</a:t>
            </a:r>
            <a:r>
              <a:rPr kumimoji="1" lang="en-US" sz="2800" dirty="0" smtClean="0"/>
              <a:t>  +  first    </a:t>
            </a:r>
          </a:p>
          <a:p>
            <a:endParaRPr kumimoji="1" lang="en-US" sz="2800" dirty="0" smtClean="0"/>
          </a:p>
        </p:txBody>
      </p:sp>
      <p:sp>
        <p:nvSpPr>
          <p:cNvPr id="49" name="雲形吹き出し 48"/>
          <p:cNvSpPr/>
          <p:nvPr/>
        </p:nvSpPr>
        <p:spPr>
          <a:xfrm>
            <a:off x="4357686" y="3214686"/>
            <a:ext cx="3000396" cy="1000132"/>
          </a:xfrm>
          <a:prstGeom prst="cloudCallout">
            <a:avLst>
              <a:gd name="adj1" fmla="val -62339"/>
              <a:gd name="adj2" fmla="val 2986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endParaRPr kumimoji="1" lang="en-US" dirty="0" smtClean="0">
              <a:solidFill>
                <a:schemeClr val="tx1"/>
              </a:solidFill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4500562" y="3286124"/>
            <a:ext cx="2286016" cy="878635"/>
            <a:chOff x="6786578" y="1357298"/>
            <a:chExt cx="2286016" cy="878635"/>
          </a:xfrm>
        </p:grpSpPr>
        <p:grpSp>
          <p:nvGrpSpPr>
            <p:cNvPr id="51" name="グループ化 33"/>
            <p:cNvGrpSpPr/>
            <p:nvPr/>
          </p:nvGrpSpPr>
          <p:grpSpPr>
            <a:xfrm>
              <a:off x="8029707" y="1357298"/>
              <a:ext cx="1042887" cy="878638"/>
              <a:chOff x="7429520" y="1357298"/>
              <a:chExt cx="1042887" cy="878638"/>
            </a:xfrm>
          </p:grpSpPr>
          <p:grpSp>
            <p:nvGrpSpPr>
              <p:cNvPr id="53" name="グループ化 19"/>
              <p:cNvGrpSpPr/>
              <p:nvPr/>
            </p:nvGrpSpPr>
            <p:grpSpPr>
              <a:xfrm>
                <a:off x="7429520" y="1357300"/>
                <a:ext cx="565551" cy="878636"/>
                <a:chOff x="7500958" y="1643050"/>
                <a:chExt cx="785818" cy="1394631"/>
              </a:xfrm>
            </p:grpSpPr>
            <p:sp>
              <p:nvSpPr>
                <p:cNvPr id="56" name="角丸四角形 55"/>
                <p:cNvSpPr/>
                <p:nvPr/>
              </p:nvSpPr>
              <p:spPr>
                <a:xfrm>
                  <a:off x="7500958" y="2071678"/>
                  <a:ext cx="714380" cy="500066"/>
                </a:xfrm>
                <a:prstGeom prst="roundRect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numCol="1" rtlCol="0" anchor="ctr"/>
                <a:lstStyle/>
                <a:p>
                  <a:pPr algn="ctr"/>
                  <a:r>
                    <a:rPr kumimoji="1" lang="en-US" sz="2400" dirty="0" smtClean="0">
                      <a:solidFill>
                        <a:schemeClr val="bg1"/>
                      </a:solidFill>
                      <a:latin typeface="cmmib10" pitchFamily="34" charset="0"/>
                    </a:rPr>
                    <a:t>c</a:t>
                  </a:r>
                </a:p>
              </p:txBody>
            </p:sp>
            <p:cxnSp>
              <p:nvCxnSpPr>
                <p:cNvPr id="57" name="直線矢印コネクタ 56"/>
                <p:cNvCxnSpPr>
                  <a:endCxn id="56" idx="0"/>
                </p:cNvCxnSpPr>
                <p:nvPr/>
              </p:nvCxnSpPr>
              <p:spPr>
                <a:xfrm rot="5400000">
                  <a:off x="7679553" y="1893083"/>
                  <a:ext cx="35719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矢印コネクタ 57"/>
                <p:cNvCxnSpPr>
                  <a:stCxn id="56" idx="2"/>
                </p:cNvCxnSpPr>
                <p:nvPr/>
              </p:nvCxnSpPr>
              <p:spPr>
                <a:xfrm rot="5400000">
                  <a:off x="7715272" y="2714620"/>
                  <a:ext cx="285752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7929585" y="1643050"/>
                  <a:ext cx="357191" cy="537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600" dirty="0" smtClean="0">
                      <a:latin typeface="cmmib10" pitchFamily="34" charset="0"/>
                    </a:rPr>
                    <a:t>I</a:t>
                  </a:r>
                  <a:endParaRPr kumimoji="1" lang="en-US" sz="1600" dirty="0">
                    <a:latin typeface="cmmib10" pitchFamily="34" charset="0"/>
                  </a:endParaRPr>
                </a:p>
              </p:txBody>
            </p:sp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7929585" y="2500304"/>
                  <a:ext cx="357191" cy="537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600" dirty="0" smtClean="0">
                      <a:latin typeface="cmmib10" pitchFamily="34" charset="0"/>
                    </a:rPr>
                    <a:t>J</a:t>
                  </a:r>
                  <a:endParaRPr kumimoji="1" lang="en-US" sz="1600" dirty="0">
                    <a:latin typeface="cmmib10" pitchFamily="34" charset="0"/>
                  </a:endParaRPr>
                </a:p>
              </p:txBody>
            </p:sp>
          </p:grpSp>
          <p:cxnSp>
            <p:nvCxnSpPr>
              <p:cNvPr id="54" name="直線矢印コネクタ 53"/>
              <p:cNvCxnSpPr/>
              <p:nvPr/>
            </p:nvCxnSpPr>
            <p:spPr>
              <a:xfrm rot="5400000">
                <a:off x="7888438" y="1785927"/>
                <a:ext cx="714381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テキスト ボックス 54"/>
              <p:cNvSpPr txBox="1"/>
              <p:nvPr/>
            </p:nvSpPr>
            <p:spPr>
              <a:xfrm>
                <a:off x="8215338" y="1357298"/>
                <a:ext cx="2570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600" dirty="0" smtClean="0">
                    <a:latin typeface="cmmib10" pitchFamily="34" charset="0"/>
                  </a:rPr>
                  <a:t>K</a:t>
                </a:r>
                <a:endParaRPr kumimoji="1" lang="en-US" sz="1600" dirty="0">
                  <a:latin typeface="cmmib10" pitchFamily="34" charset="0"/>
                </a:endParaRPr>
              </a:p>
            </p:txBody>
          </p:sp>
        </p:grpSp>
        <p:pic>
          <p:nvPicPr>
            <p:cNvPr id="52" name="図 5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86578" y="1714488"/>
              <a:ext cx="1071570" cy="261463"/>
            </a:xfrm>
            <a:prstGeom prst="rect">
              <a:avLst/>
            </a:prstGeom>
            <a:noFill/>
          </p:spPr>
        </p:pic>
      </p:grpSp>
      <p:sp>
        <p:nvSpPr>
          <p:cNvPr id="61" name="テキスト ボックス 60"/>
          <p:cNvSpPr txBox="1"/>
          <p:nvPr/>
        </p:nvSpPr>
        <p:spPr>
          <a:xfrm>
            <a:off x="1500166" y="5903917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800" dirty="0" smtClean="0"/>
              <a:t>=  </a:t>
            </a:r>
            <a:r>
              <a:rPr kumimoji="1" lang="en-US" sz="2800" dirty="0" err="1" smtClean="0">
                <a:latin typeface="cmbx10" pitchFamily="34" charset="0"/>
              </a:rPr>
              <a:t>PLTh</a:t>
            </a:r>
            <a:r>
              <a:rPr kumimoji="1" lang="en-US" sz="2800" dirty="0" smtClean="0"/>
              <a:t>  +  </a:t>
            </a:r>
            <a:r>
              <a:rPr kumimoji="1" lang="en-US" sz="2800" b="1" dirty="0" smtClean="0">
                <a:latin typeface="cmsy10"/>
              </a:rPr>
              <a:t>k</a:t>
            </a:r>
            <a:endParaRPr kumimoji="1" lang="en-US" sz="2800" b="1" dirty="0" smtClean="0">
              <a:latin typeface="cmsy10"/>
            </a:endParaRPr>
          </a:p>
          <a:p>
            <a:endParaRPr kumimoji="1"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428596" y="5143512"/>
            <a:ext cx="3929090" cy="157163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Our goal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kumimoji="1" lang="en-US" sz="2800" dirty="0" smtClean="0"/>
              <a:t>For</a:t>
            </a:r>
          </a:p>
          <a:p>
            <a:r>
              <a:rPr kumimoji="1" lang="en-US" sz="2800" dirty="0" smtClean="0"/>
              <a:t>“components as </a:t>
            </a:r>
            <a:r>
              <a:rPr kumimoji="1" lang="en-US" sz="2800" dirty="0" err="1" smtClean="0"/>
              <a:t>coalgebras</a:t>
            </a:r>
            <a:r>
              <a:rPr kumimoji="1" lang="en-US" sz="2800" dirty="0" smtClean="0"/>
              <a:t>”</a:t>
            </a:r>
          </a:p>
          <a:p>
            <a:pPr>
              <a:buNone/>
            </a:pPr>
            <a:r>
              <a:rPr kumimoji="1" lang="en-US" sz="2800" dirty="0" smtClean="0"/>
              <a:t>	</a:t>
            </a:r>
            <a:r>
              <a:rPr kumimoji="1" lang="en-US" sz="2800" dirty="0" smtClean="0"/>
              <a:t>constitute a microcosm model</a:t>
            </a:r>
          </a:p>
          <a:p>
            <a:pPr>
              <a:buNone/>
            </a:pPr>
            <a:r>
              <a:rPr kumimoji="1" lang="en-US" sz="2800" dirty="0" smtClean="0"/>
              <a:t>	</a:t>
            </a:r>
            <a:r>
              <a:rPr kumimoji="1" lang="en-US" sz="2800" dirty="0" smtClean="0"/>
              <a:t>for </a:t>
            </a:r>
            <a:r>
              <a:rPr kumimoji="1" lang="en-US" sz="2800" dirty="0" smtClean="0">
                <a:latin typeface="msbm10" pitchFamily="34" charset="0"/>
              </a:rPr>
              <a:t>L</a:t>
            </a:r>
            <a:r>
              <a:rPr kumimoji="1" lang="en-US" sz="2800" dirty="0" smtClean="0"/>
              <a:t>,</a:t>
            </a:r>
          </a:p>
          <a:p>
            <a:pPr>
              <a:buNone/>
            </a:pPr>
            <a:endParaRPr kumimoji="1" lang="en-US" sz="2800" dirty="0" smtClean="0"/>
          </a:p>
          <a:p>
            <a:endParaRPr kumimoji="1" lang="en-US" sz="2800" dirty="0" smtClean="0"/>
          </a:p>
          <a:p>
            <a:r>
              <a:rPr kumimoji="1" lang="en-US" sz="2800" dirty="0" smtClean="0"/>
              <a:t>in particular the </a:t>
            </a:r>
            <a:r>
              <a:rPr kumimoji="1" lang="en-US" sz="2800" b="1" dirty="0" smtClean="0"/>
              <a:t>compositionality theorem</a:t>
            </a:r>
            <a:r>
              <a:rPr kumimoji="1" lang="en-US" sz="2800" dirty="0" smtClean="0"/>
              <a:t> </a:t>
            </a:r>
            <a:endParaRPr kumimoji="1" lang="en-US" sz="2800" dirty="0"/>
          </a:p>
        </p:txBody>
      </p:sp>
      <p:pic>
        <p:nvPicPr>
          <p:cNvPr id="5" name="図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1403748"/>
            <a:ext cx="4857784" cy="350958"/>
          </a:xfrm>
          <a:prstGeom prst="rect">
            <a:avLst/>
          </a:prstGeom>
          <a:noFill/>
        </p:spPr>
      </p:pic>
      <p:grpSp>
        <p:nvGrpSpPr>
          <p:cNvPr id="6" name="グループ化 5"/>
          <p:cNvGrpSpPr/>
          <p:nvPr/>
        </p:nvGrpSpPr>
        <p:grpSpPr>
          <a:xfrm>
            <a:off x="6072198" y="2000240"/>
            <a:ext cx="2714644" cy="928694"/>
            <a:chOff x="5429256" y="1643050"/>
            <a:chExt cx="3429024" cy="1357322"/>
          </a:xfrm>
        </p:grpSpPr>
        <p:sp>
          <p:nvSpPr>
            <p:cNvPr id="7" name="角丸四角形 6"/>
            <p:cNvSpPr/>
            <p:nvPr/>
          </p:nvSpPr>
          <p:spPr>
            <a:xfrm>
              <a:off x="5429256" y="1643050"/>
              <a:ext cx="3429024" cy="135732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5715008" y="1714488"/>
              <a:ext cx="714380" cy="1284159"/>
              <a:chOff x="7500958" y="1643050"/>
              <a:chExt cx="785818" cy="1394631"/>
            </a:xfrm>
          </p:grpSpPr>
          <p:sp>
            <p:nvSpPr>
              <p:cNvPr id="11" name="角丸四角形 10"/>
              <p:cNvSpPr/>
              <p:nvPr/>
            </p:nvSpPr>
            <p:spPr>
              <a:xfrm>
                <a:off x="7500958" y="2071678"/>
                <a:ext cx="714380" cy="500066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kumimoji="1" lang="en-US" sz="2400" dirty="0" smtClean="0">
                    <a:solidFill>
                      <a:schemeClr val="bg1"/>
                    </a:solidFill>
                    <a:latin typeface="cmmib10" pitchFamily="34" charset="0"/>
                  </a:rPr>
                  <a:t>c</a:t>
                </a:r>
              </a:p>
            </p:txBody>
          </p:sp>
          <p:cxnSp>
            <p:nvCxnSpPr>
              <p:cNvPr id="12" name="直線矢印コネクタ 11"/>
              <p:cNvCxnSpPr>
                <a:endCxn id="11" idx="0"/>
              </p:cNvCxnSpPr>
              <p:nvPr/>
            </p:nvCxnSpPr>
            <p:spPr>
              <a:xfrm rot="5400000">
                <a:off x="7679553" y="1893083"/>
                <a:ext cx="35719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矢印コネクタ 12"/>
              <p:cNvCxnSpPr>
                <a:stCxn id="11" idx="2"/>
              </p:cNvCxnSpPr>
              <p:nvPr/>
            </p:nvCxnSpPr>
            <p:spPr>
              <a:xfrm rot="5400000">
                <a:off x="7715272" y="2714620"/>
                <a:ext cx="285752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テキスト ボックス 13"/>
              <p:cNvSpPr txBox="1"/>
              <p:nvPr/>
            </p:nvSpPr>
            <p:spPr>
              <a:xfrm>
                <a:off x="7929585" y="1643050"/>
                <a:ext cx="357191" cy="537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600" dirty="0" smtClean="0">
                    <a:latin typeface="cmmib10" pitchFamily="34" charset="0"/>
                  </a:rPr>
                  <a:t>I</a:t>
                </a:r>
                <a:endParaRPr kumimoji="1" lang="en-US" sz="1600" dirty="0">
                  <a:latin typeface="cmmib10" pitchFamily="34" charset="0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7929585" y="2500304"/>
                <a:ext cx="357191" cy="537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600" dirty="0" smtClean="0">
                    <a:latin typeface="cmmib10" pitchFamily="34" charset="0"/>
                  </a:rPr>
                  <a:t>J</a:t>
                </a:r>
                <a:endParaRPr kumimoji="1" lang="en-US" sz="1600" dirty="0">
                  <a:latin typeface="cmmib10" pitchFamily="34" charset="0"/>
                </a:endParaRPr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6512106" y="2060688"/>
              <a:ext cx="66174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000" dirty="0" smtClean="0"/>
                <a:t>as</a:t>
              </a:r>
              <a:endParaRPr kumimoji="1" lang="en-US" sz="2000" dirty="0"/>
            </a:p>
          </p:txBody>
        </p:sp>
        <p:pic>
          <p:nvPicPr>
            <p:cNvPr id="10" name="コンテンツ プレースホルダ 11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43768" y="1785924"/>
              <a:ext cx="1638784" cy="11100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0" name="グループ化 19"/>
          <p:cNvGrpSpPr/>
          <p:nvPr/>
        </p:nvGrpSpPr>
        <p:grpSpPr>
          <a:xfrm>
            <a:off x="4429060" y="5786454"/>
            <a:ext cx="4714940" cy="571480"/>
            <a:chOff x="2071670" y="5072074"/>
            <a:chExt cx="6429420" cy="785818"/>
          </a:xfrm>
        </p:grpSpPr>
        <p:sp>
          <p:nvSpPr>
            <p:cNvPr id="16" name="角丸四角形 15"/>
            <p:cNvSpPr/>
            <p:nvPr/>
          </p:nvSpPr>
          <p:spPr>
            <a:xfrm>
              <a:off x="2071670" y="5072074"/>
              <a:ext cx="6429420" cy="78581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8" name="図 17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3108" y="5114006"/>
              <a:ext cx="5929354" cy="696083"/>
            </a:xfrm>
            <a:prstGeom prst="rect">
              <a:avLst/>
            </a:prstGeom>
            <a:noFill/>
          </p:spPr>
        </p:pic>
      </p:grpSp>
      <p:pic>
        <p:nvPicPr>
          <p:cNvPr id="21" name="図 20" descr="com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5214950"/>
            <a:ext cx="3561158" cy="142876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500562" y="521495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dirty="0" smtClean="0"/>
              <a:t>i.e.</a:t>
            </a:r>
            <a:endParaRPr kumimoji="1"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Component calculus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b="1" dirty="0" smtClean="0"/>
              <a:t>component</a:t>
            </a:r>
          </a:p>
          <a:p>
            <a:pPr lvl="1"/>
            <a:r>
              <a:rPr kumimoji="1" lang="en-US" dirty="0" smtClean="0"/>
              <a:t>state-based machine</a:t>
            </a:r>
          </a:p>
          <a:p>
            <a:pPr lvl="1"/>
            <a:r>
              <a:rPr kumimoji="1" lang="en-US" dirty="0" smtClean="0"/>
              <a:t>with I/O interfaces</a:t>
            </a:r>
          </a:p>
          <a:p>
            <a:pPr lvl="1"/>
            <a:endParaRPr kumimoji="1" lang="en-US" dirty="0" smtClean="0"/>
          </a:p>
          <a:p>
            <a:r>
              <a:rPr kumimoji="1" lang="en-US" b="1" dirty="0" smtClean="0"/>
              <a:t>component calculus</a:t>
            </a:r>
          </a:p>
          <a:p>
            <a:pPr lvl="1"/>
            <a:r>
              <a:rPr kumimoji="1" lang="en-US" dirty="0" smtClean="0"/>
              <a:t>algebraic structure on components</a:t>
            </a:r>
          </a:p>
          <a:p>
            <a:pPr lvl="1"/>
            <a:endParaRPr kumimoji="1" lang="en-US" dirty="0" smtClean="0"/>
          </a:p>
          <a:p>
            <a:pPr lvl="1"/>
            <a:endParaRPr kumimoji="1" lang="en-US" dirty="0" smtClean="0"/>
          </a:p>
          <a:p>
            <a:pPr lvl="1"/>
            <a:r>
              <a:rPr kumimoji="1" lang="en-US" dirty="0" smtClean="0"/>
              <a:t>compose components to build a bigger system</a:t>
            </a:r>
            <a:endParaRPr kumimoji="1" 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9715536" y="785794"/>
            <a:ext cx="785818" cy="1318921"/>
            <a:chOff x="7500958" y="1643050"/>
            <a:chExt cx="785818" cy="1318921"/>
          </a:xfrm>
        </p:grpSpPr>
        <p:sp>
          <p:nvSpPr>
            <p:cNvPr id="6" name="角丸四角形 5"/>
            <p:cNvSpPr/>
            <p:nvPr/>
          </p:nvSpPr>
          <p:spPr>
            <a:xfrm>
              <a:off x="7500958" y="2071678"/>
              <a:ext cx="714380" cy="50006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3200" dirty="0" smtClean="0">
                  <a:solidFill>
                    <a:schemeClr val="bg1"/>
                  </a:solidFill>
                  <a:latin typeface="cmmib10" pitchFamily="34" charset="0"/>
                </a:rPr>
                <a:t>c</a:t>
              </a:r>
            </a:p>
          </p:txBody>
        </p:sp>
        <p:cxnSp>
          <p:nvCxnSpPr>
            <p:cNvPr id="8" name="直線矢印コネクタ 7"/>
            <p:cNvCxnSpPr>
              <a:endCxn id="6" idx="0"/>
            </p:cNvCxnSpPr>
            <p:nvPr/>
          </p:nvCxnSpPr>
          <p:spPr>
            <a:xfrm rot="5400000">
              <a:off x="7679553" y="1893083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>
              <a:stCxn id="6" idx="2"/>
            </p:cNvCxnSpPr>
            <p:nvPr/>
          </p:nvCxnSpPr>
          <p:spPr>
            <a:xfrm rot="5400000">
              <a:off x="7715272" y="2714620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7929586" y="1643050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>
                  <a:latin typeface="cmmib10" pitchFamily="34" charset="0"/>
                </a:rPr>
                <a:t>I</a:t>
              </a:r>
              <a:endParaRPr kumimoji="1" lang="en-US" sz="2400" dirty="0">
                <a:latin typeface="cmmib10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929586" y="2500306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>
                  <a:latin typeface="cmmib10" pitchFamily="34" charset="0"/>
                </a:rPr>
                <a:t>J</a:t>
              </a:r>
              <a:endParaRPr kumimoji="1" lang="en-US" sz="2400" dirty="0">
                <a:latin typeface="cmmib10" pitchFamily="34" charset="0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5214942" y="1571612"/>
            <a:ext cx="2214578" cy="1143008"/>
            <a:chOff x="4929190" y="1785926"/>
            <a:chExt cx="2214578" cy="114300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5" name="角丸四角形 24"/>
            <p:cNvSpPr/>
            <p:nvPr/>
          </p:nvSpPr>
          <p:spPr>
            <a:xfrm>
              <a:off x="4929190" y="1785926"/>
              <a:ext cx="2214578" cy="1143008"/>
            </a:xfrm>
            <a:prstGeom prst="round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4" name="図 23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57817" y="2071678"/>
              <a:ext cx="1357323" cy="597223"/>
            </a:xfrm>
            <a:prstGeom prst="rect">
              <a:avLst/>
            </a:prstGeom>
            <a:grpFill/>
            <a:ln/>
            <a:effectLst/>
          </p:spPr>
        </p:pic>
      </p:grpSp>
      <p:sp>
        <p:nvSpPr>
          <p:cNvPr id="27" name="角丸四角形 26"/>
          <p:cNvSpPr/>
          <p:nvPr/>
        </p:nvSpPr>
        <p:spPr>
          <a:xfrm>
            <a:off x="928662" y="4429132"/>
            <a:ext cx="7715304" cy="10715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pic>
        <p:nvPicPr>
          <p:cNvPr id="22" name="図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4643446"/>
            <a:ext cx="7286676" cy="653932"/>
          </a:xfrm>
          <a:prstGeom prst="rect">
            <a:avLst/>
          </a:prstGeom>
          <a:noFill/>
        </p:spPr>
      </p:pic>
      <p:sp>
        <p:nvSpPr>
          <p:cNvPr id="28" name="雲形吹き出し 27"/>
          <p:cNvSpPr/>
          <p:nvPr/>
        </p:nvSpPr>
        <p:spPr>
          <a:xfrm>
            <a:off x="6286512" y="3214686"/>
            <a:ext cx="3929090" cy="1357322"/>
          </a:xfrm>
          <a:prstGeom prst="cloudCallou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800" i="1" dirty="0" smtClean="0">
                <a:solidFill>
                  <a:schemeClr val="bg1"/>
                </a:solidFill>
              </a:rPr>
              <a:t>sequential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715008" y="1785926"/>
            <a:ext cx="2786082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BTW, in functional programming…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sz="2400" b="1" dirty="0" err="1" smtClean="0"/>
              <a:t>Kleisli</a:t>
            </a:r>
            <a:r>
              <a:rPr kumimoji="1" lang="en-US" sz="2400" b="1" dirty="0" smtClean="0"/>
              <a:t> category </a:t>
            </a:r>
            <a:r>
              <a:rPr kumimoji="1" lang="en-US" sz="2400" dirty="0" smtClean="0"/>
              <a:t>   </a:t>
            </a:r>
            <a:r>
              <a:rPr kumimoji="1" lang="en-US" sz="2400" dirty="0" err="1" smtClean="0">
                <a:latin typeface="cmmib10" pitchFamily="34" charset="0"/>
              </a:rPr>
              <a:t>Kl</a:t>
            </a:r>
            <a:r>
              <a:rPr kumimoji="1" lang="en-US" sz="2400" dirty="0" smtClean="0"/>
              <a:t>(</a:t>
            </a:r>
            <a:r>
              <a:rPr kumimoji="1" lang="en-US" sz="2400" dirty="0" smtClean="0">
                <a:latin typeface="cmmib10" pitchFamily="34" charset="0"/>
              </a:rPr>
              <a:t>T</a:t>
            </a:r>
            <a:r>
              <a:rPr kumimoji="1" lang="en-US" sz="2400" dirty="0" smtClean="0"/>
              <a:t>)</a:t>
            </a:r>
          </a:p>
          <a:p>
            <a:pPr lvl="1"/>
            <a:r>
              <a:rPr kumimoji="1" lang="en-US" sz="2000" dirty="0" smtClean="0"/>
              <a:t>given a monad </a:t>
            </a:r>
            <a:r>
              <a:rPr kumimoji="1" lang="en-US" sz="2000" dirty="0" smtClean="0">
                <a:latin typeface="cmmib10" pitchFamily="34" charset="0"/>
              </a:rPr>
              <a:t>T</a:t>
            </a:r>
            <a:r>
              <a:rPr kumimoji="1" lang="en-US" sz="2000" dirty="0" smtClean="0"/>
              <a:t>  for </a:t>
            </a:r>
            <a:r>
              <a:rPr kumimoji="1" lang="en-US" sz="2000" b="1" dirty="0" smtClean="0"/>
              <a:t>effect</a:t>
            </a:r>
          </a:p>
          <a:p>
            <a:pPr lvl="1"/>
            <a:r>
              <a:rPr kumimoji="1" lang="en-US" sz="2000" dirty="0" smtClean="0"/>
              <a:t>the category of </a:t>
            </a:r>
            <a:r>
              <a:rPr kumimoji="1" lang="en-US" sz="2000" dirty="0" smtClean="0">
                <a:latin typeface="cmmib10" pitchFamily="34" charset="0"/>
              </a:rPr>
              <a:t>T </a:t>
            </a:r>
            <a:r>
              <a:rPr kumimoji="1" lang="en-US" sz="2000" dirty="0" smtClean="0"/>
              <a:t>-</a:t>
            </a:r>
            <a:r>
              <a:rPr kumimoji="1" lang="en-US" sz="2000" b="1" dirty="0" err="1" smtClean="0"/>
              <a:t>effectful</a:t>
            </a:r>
            <a:r>
              <a:rPr kumimoji="1" lang="en-US" sz="2000" b="1" dirty="0" smtClean="0"/>
              <a:t> computations:</a:t>
            </a:r>
          </a:p>
          <a:p>
            <a:pPr lvl="1"/>
            <a:endParaRPr kumimoji="1" lang="en-US" sz="2000" b="1" dirty="0" smtClean="0"/>
          </a:p>
          <a:p>
            <a:r>
              <a:rPr kumimoji="1" lang="en-US" sz="2400" dirty="0" smtClean="0"/>
              <a:t>The “</a:t>
            </a:r>
            <a:r>
              <a:rPr kumimoji="1" lang="en-US" sz="2400" dirty="0" err="1" smtClean="0"/>
              <a:t>hom</a:t>
            </a:r>
            <a:r>
              <a:rPr kumimoji="1" lang="en-US" sz="2400" dirty="0" smtClean="0"/>
              <a:t>-model”</a:t>
            </a:r>
          </a:p>
          <a:p>
            <a:pPr>
              <a:buNone/>
            </a:pPr>
            <a:r>
              <a:rPr kumimoji="1" lang="en-US" sz="2400" b="1" dirty="0" smtClean="0"/>
              <a:t> </a:t>
            </a:r>
            <a:endParaRPr kumimoji="1" lang="en-US" sz="2400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14282" y="4429132"/>
            <a:ext cx="7286676" cy="2143140"/>
            <a:chOff x="642910" y="5643578"/>
            <a:chExt cx="7643866" cy="2143140"/>
          </a:xfrm>
        </p:grpSpPr>
        <p:sp>
          <p:nvSpPr>
            <p:cNvPr id="5" name="Rounded Rectangle 7"/>
            <p:cNvSpPr/>
            <p:nvPr/>
          </p:nvSpPr>
          <p:spPr>
            <a:xfrm>
              <a:off x="714348" y="5929306"/>
              <a:ext cx="7572428" cy="1857412"/>
            </a:xfrm>
            <a:prstGeom prst="roundRect">
              <a:avLst>
                <a:gd name="adj" fmla="val 9488"/>
              </a:avLst>
            </a:prstGeom>
            <a:ln>
              <a:solidFill>
                <a:schemeClr val="tx2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ja-JP" sz="2400" dirty="0" smtClean="0"/>
                <a:t> </a:t>
              </a:r>
              <a:r>
                <a:rPr kumimoji="1" lang="en-US" sz="2400" dirty="0" err="1" smtClean="0">
                  <a:latin typeface="cmmib10" pitchFamily="34" charset="0"/>
                </a:rPr>
                <a:t>Kl</a:t>
              </a:r>
              <a:r>
                <a:rPr kumimoji="1" lang="en-US" sz="2400" dirty="0" smtClean="0"/>
                <a:t>(</a:t>
              </a:r>
              <a:r>
                <a:rPr kumimoji="1" lang="en-US" sz="2400" dirty="0" smtClean="0">
                  <a:latin typeface="cmmib10" pitchFamily="34" charset="0"/>
                </a:rPr>
                <a:t>T</a:t>
              </a:r>
              <a:r>
                <a:rPr kumimoji="1" lang="en-US" sz="2400" dirty="0" smtClean="0"/>
                <a:t>)</a:t>
              </a:r>
              <a:r>
                <a:rPr lang="en-US" altLang="ja-JP" sz="2400" dirty="0" smtClean="0"/>
                <a:t> is a (set-theoretic) model of </a:t>
              </a:r>
              <a:r>
                <a:rPr lang="en-US" altLang="ja-JP" sz="2400" dirty="0" err="1" smtClean="0">
                  <a:latin typeface="cmbx10" pitchFamily="34" charset="0"/>
                </a:rPr>
                <a:t>PLTh</a:t>
              </a:r>
              <a:endParaRPr lang="en-US" altLang="ja-JP" sz="2400" dirty="0" smtClean="0">
                <a:latin typeface="cmbx10" pitchFamily="34" charset="0"/>
              </a:endParaRP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ja-JP" sz="2400" dirty="0" smtClean="0"/>
                <a:t> </a:t>
              </a:r>
              <a:r>
                <a:rPr kumimoji="1" lang="en-US" altLang="ja-JP" sz="2400" dirty="0" smtClean="0">
                  <a:latin typeface="cmmib10" pitchFamily="34" charset="0"/>
                </a:rPr>
                <a:t>T</a:t>
              </a:r>
              <a:r>
                <a:rPr lang="en-US" altLang="ja-JP" sz="2400" dirty="0" smtClean="0"/>
                <a:t>: strong </a:t>
              </a:r>
              <a:r>
                <a:rPr lang="en-US" altLang="ja-JP" sz="2400" dirty="0" smtClean="0">
                  <a:sym typeface="Wingdings" pitchFamily="2" charset="2"/>
                </a:rPr>
                <a:t> </a:t>
              </a:r>
              <a:r>
                <a:rPr kumimoji="1" lang="en-US" sz="2400" dirty="0" err="1" smtClean="0">
                  <a:latin typeface="cmmib10" pitchFamily="34" charset="0"/>
                </a:rPr>
                <a:t>Kl</a:t>
              </a:r>
              <a:r>
                <a:rPr kumimoji="1" lang="en-US" sz="2400" dirty="0" smtClean="0"/>
                <a:t>(</a:t>
              </a:r>
              <a:r>
                <a:rPr kumimoji="1" lang="en-US" sz="2400" dirty="0" smtClean="0">
                  <a:latin typeface="cmmib10" pitchFamily="34" charset="0"/>
                </a:rPr>
                <a:t>T</a:t>
              </a:r>
              <a:r>
                <a:rPr kumimoji="1" lang="en-US" sz="2400" dirty="0" smtClean="0"/>
                <a:t>)</a:t>
              </a:r>
              <a:r>
                <a:rPr lang="en-US" altLang="ja-JP" sz="2400" dirty="0" smtClean="0">
                  <a:sym typeface="Wingdings" pitchFamily="2" charset="2"/>
                </a:rPr>
                <a:t> is a model of </a:t>
              </a:r>
              <a:r>
                <a:rPr lang="en-US" altLang="ja-JP" sz="2400" dirty="0" err="1" smtClean="0">
                  <a:latin typeface="cmbx10" pitchFamily="34" charset="0"/>
                  <a:sym typeface="Wingdings" pitchFamily="2" charset="2"/>
                </a:rPr>
                <a:t>ArrTh</a:t>
              </a:r>
              <a:endParaRPr lang="en-US" altLang="ja-JP" sz="2400" dirty="0" smtClean="0">
                <a:latin typeface="cmbx10" pitchFamily="34" charset="0"/>
                <a:sym typeface="Wingdings" pitchFamily="2" charset="2"/>
              </a:endParaRP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ja-JP" sz="2400" dirty="0" smtClean="0">
                  <a:sym typeface="Wingdings" pitchFamily="2" charset="2"/>
                </a:rPr>
                <a:t> </a:t>
              </a:r>
              <a:r>
                <a:rPr kumimoji="1" lang="en-US" altLang="ja-JP" sz="2400" dirty="0" smtClean="0">
                  <a:latin typeface="cmmib10" pitchFamily="34" charset="0"/>
                  <a:sym typeface="Wingdings" pitchFamily="2" charset="2"/>
                </a:rPr>
                <a:t>T</a:t>
              </a:r>
              <a:r>
                <a:rPr lang="en-US" altLang="ja-JP" sz="2400" dirty="0" smtClean="0">
                  <a:sym typeface="Wingdings" pitchFamily="2" charset="2"/>
                </a:rPr>
                <a:t>: commutative  </a:t>
              </a:r>
              <a:r>
                <a:rPr kumimoji="1" lang="en-US" sz="2400" dirty="0" err="1" smtClean="0">
                  <a:latin typeface="cmmib10" pitchFamily="34" charset="0"/>
                </a:rPr>
                <a:t>Kl</a:t>
              </a:r>
              <a:r>
                <a:rPr kumimoji="1" lang="en-US" sz="2400" dirty="0" smtClean="0"/>
                <a:t>(</a:t>
              </a:r>
              <a:r>
                <a:rPr kumimoji="1" lang="en-US" sz="2400" dirty="0" smtClean="0">
                  <a:latin typeface="cmmib10" pitchFamily="34" charset="0"/>
                </a:rPr>
                <a:t>T</a:t>
              </a:r>
              <a:r>
                <a:rPr kumimoji="1" lang="en-US" sz="2400" dirty="0" smtClean="0"/>
                <a:t>)</a:t>
              </a:r>
              <a:r>
                <a:rPr lang="en-US" altLang="ja-JP" sz="2400" dirty="0" smtClean="0">
                  <a:sym typeface="Wingdings" pitchFamily="2" charset="2"/>
                </a:rPr>
                <a:t> is a model of </a:t>
              </a:r>
              <a:r>
                <a:rPr lang="en-US" altLang="ja-JP" sz="2400" dirty="0" err="1" smtClean="0">
                  <a:latin typeface="cmbx10" pitchFamily="34" charset="0"/>
                  <a:sym typeface="Wingdings" pitchFamily="2" charset="2"/>
                </a:rPr>
                <a:t>MArrTh</a:t>
              </a:r>
              <a:endParaRPr lang="en-US" altLang="ja-JP" sz="2400" dirty="0" smtClean="0">
                <a:latin typeface="cmbx10" pitchFamily="34" charset="0"/>
              </a:endParaRPr>
            </a:p>
          </p:txBody>
        </p:sp>
        <p:sp>
          <p:nvSpPr>
            <p:cNvPr id="6" name="Rounded Rectangle 8"/>
            <p:cNvSpPr/>
            <p:nvPr/>
          </p:nvSpPr>
          <p:spPr>
            <a:xfrm>
              <a:off x="642910" y="5643578"/>
              <a:ext cx="3147474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de-AT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Theorem </a:t>
              </a:r>
              <a:r>
                <a:rPr lang="de-AT" sz="1400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[Power-Robinson]</a:t>
              </a:r>
              <a:endParaRPr lang="de-AT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38" name="図 3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89349" y="1857363"/>
            <a:ext cx="2437400" cy="538907"/>
          </a:xfrm>
          <a:prstGeom prst="rect">
            <a:avLst/>
          </a:prstGeom>
          <a:noFill/>
          <a:ln/>
          <a:effectLst/>
        </p:spPr>
      </p:pic>
      <p:grpSp>
        <p:nvGrpSpPr>
          <p:cNvPr id="37" name="グループ化 36"/>
          <p:cNvGrpSpPr/>
          <p:nvPr/>
        </p:nvGrpSpPr>
        <p:grpSpPr bwMode="auto">
          <a:xfrm>
            <a:off x="3143255" y="2714618"/>
            <a:ext cx="6000760" cy="1857388"/>
            <a:chOff x="3143255" y="2714618"/>
            <a:chExt cx="6000760" cy="1857388"/>
          </a:xfrm>
        </p:grpSpPr>
        <p:sp>
          <p:nvSpPr>
            <p:cNvPr id="26" name="角丸四角形 25"/>
            <p:cNvSpPr/>
            <p:nvPr/>
          </p:nvSpPr>
          <p:spPr bwMode="auto">
            <a:xfrm>
              <a:off x="3143255" y="2714618"/>
              <a:ext cx="6000760" cy="185738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3" name="図 1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929073" y="3071808"/>
              <a:ext cx="252603" cy="269875"/>
            </a:xfrm>
            <a:prstGeom prst="rect">
              <a:avLst/>
            </a:prstGeom>
            <a:noFill/>
          </p:spPr>
        </p:pic>
        <p:pic>
          <p:nvPicPr>
            <p:cNvPr id="18" name="図 1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29205" y="2786056"/>
              <a:ext cx="866070" cy="4871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図 1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9469" y="3071808"/>
              <a:ext cx="740489" cy="2706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図 19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14693" y="3643312"/>
              <a:ext cx="1626685" cy="796743"/>
            </a:xfrm>
            <a:prstGeom prst="rect">
              <a:avLst/>
            </a:prstGeom>
            <a:noFill/>
          </p:spPr>
        </p:pic>
        <p:pic>
          <p:nvPicPr>
            <p:cNvPr id="35" name="図 34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723212" y="3643312"/>
              <a:ext cx="3420243" cy="77618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図 23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72081" y="3929064"/>
              <a:ext cx="666875" cy="16238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8" name="正方形/長方形 27"/>
          <p:cNvSpPr/>
          <p:nvPr/>
        </p:nvSpPr>
        <p:spPr>
          <a:xfrm>
            <a:off x="3214678" y="3519488"/>
            <a:ext cx="1714512" cy="6429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734058" y="3500438"/>
            <a:ext cx="3409942" cy="6429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0" name="円形吹き出し 29"/>
          <p:cNvSpPr/>
          <p:nvPr/>
        </p:nvSpPr>
        <p:spPr>
          <a:xfrm>
            <a:off x="6215074" y="4429132"/>
            <a:ext cx="3429024" cy="1071570"/>
          </a:xfrm>
          <a:prstGeom prst="wedgeEllipseCallout">
            <a:avLst>
              <a:gd name="adj1" fmla="val -53952"/>
              <a:gd name="adj2" fmla="val 5360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b="1" dirty="0" smtClean="0">
                <a:solidFill>
                  <a:schemeClr val="bg1"/>
                </a:solidFill>
              </a:rPr>
              <a:t>arrow</a:t>
            </a:r>
            <a:r>
              <a:rPr kumimoji="1" lang="en-US" sz="2400" dirty="0" smtClean="0">
                <a:solidFill>
                  <a:schemeClr val="bg1"/>
                </a:solidFill>
              </a:rPr>
              <a:t> </a:t>
            </a:r>
            <a:r>
              <a:rPr kumimoji="1" lang="en-US" sz="1200" dirty="0" smtClean="0">
                <a:solidFill>
                  <a:schemeClr val="bg1"/>
                </a:solidFill>
              </a:rPr>
              <a:t>[Hughes]</a:t>
            </a:r>
            <a:endParaRPr kumimoji="1" lang="en-US" sz="24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sz="2400" b="1" dirty="0" err="1" smtClean="0">
                <a:solidFill>
                  <a:schemeClr val="bg1"/>
                </a:solidFill>
              </a:rPr>
              <a:t>Freyd</a:t>
            </a:r>
            <a:r>
              <a:rPr kumimoji="1" lang="en-US" sz="2400" i="1" dirty="0" smtClean="0">
                <a:solidFill>
                  <a:schemeClr val="bg1"/>
                </a:solidFill>
              </a:rPr>
              <a:t> </a:t>
            </a:r>
            <a:r>
              <a:rPr kumimoji="1" lang="en-US" sz="2400" b="1" dirty="0" smtClean="0">
                <a:solidFill>
                  <a:schemeClr val="bg1"/>
                </a:solidFill>
              </a:rPr>
              <a:t>category</a:t>
            </a:r>
            <a:r>
              <a:rPr kumimoji="1" lang="en-US" sz="2400" i="1" dirty="0" smtClean="0">
                <a:solidFill>
                  <a:schemeClr val="bg1"/>
                </a:solidFill>
              </a:rPr>
              <a:t> </a:t>
            </a:r>
            <a:r>
              <a:rPr kumimoji="1" lang="en-US" sz="1200" dirty="0" smtClean="0">
                <a:solidFill>
                  <a:schemeClr val="bg1"/>
                </a:solidFill>
              </a:rPr>
              <a:t>[Levy-Power-</a:t>
            </a:r>
            <a:r>
              <a:rPr kumimoji="1" lang="en-US" sz="1200" dirty="0" err="1" smtClean="0">
                <a:solidFill>
                  <a:schemeClr val="bg1"/>
                </a:solidFill>
              </a:rPr>
              <a:t>Thielecke</a:t>
            </a:r>
            <a:r>
              <a:rPr kumimoji="1" lang="en-US" sz="1200" dirty="0" smtClean="0">
                <a:solidFill>
                  <a:schemeClr val="bg1"/>
                </a:solidFill>
              </a:rPr>
              <a:t>]</a:t>
            </a:r>
            <a:endParaRPr kumimoji="1"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31" name="円形吹き出し 30"/>
          <p:cNvSpPr/>
          <p:nvPr/>
        </p:nvSpPr>
        <p:spPr>
          <a:xfrm>
            <a:off x="6072198" y="6286520"/>
            <a:ext cx="3786214" cy="857256"/>
          </a:xfrm>
          <a:prstGeom prst="wedgeEllipseCallout">
            <a:avLst>
              <a:gd name="adj1" fmla="val -53359"/>
              <a:gd name="adj2" fmla="val -31038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b="1" dirty="0" smtClean="0">
                <a:solidFill>
                  <a:schemeClr val="bg1"/>
                </a:solidFill>
              </a:rPr>
              <a:t>“</a:t>
            </a:r>
            <a:r>
              <a:rPr kumimoji="1" lang="en-US" sz="2400" b="1" dirty="0" err="1" smtClean="0">
                <a:solidFill>
                  <a:schemeClr val="bg1"/>
                </a:solidFill>
              </a:rPr>
              <a:t>monoidal</a:t>
            </a:r>
            <a:r>
              <a:rPr kumimoji="1" lang="en-US" sz="2400" b="1" dirty="0" smtClean="0">
                <a:solidFill>
                  <a:schemeClr val="bg1"/>
                </a:solidFill>
              </a:rPr>
              <a:t>” arrow</a:t>
            </a:r>
            <a:endParaRPr kumimoji="1" lang="en-US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err="1" smtClean="0"/>
              <a:t>Categorification</a:t>
            </a:r>
            <a:endParaRPr kumimoji="1" 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500694" y="71414"/>
            <a:ext cx="2714644" cy="928694"/>
            <a:chOff x="5429256" y="1643050"/>
            <a:chExt cx="3429024" cy="1357322"/>
          </a:xfrm>
        </p:grpSpPr>
        <p:sp>
          <p:nvSpPr>
            <p:cNvPr id="5" name="角丸四角形 4"/>
            <p:cNvSpPr/>
            <p:nvPr/>
          </p:nvSpPr>
          <p:spPr>
            <a:xfrm>
              <a:off x="5429256" y="1643050"/>
              <a:ext cx="3429024" cy="135732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6" name="グループ化 7"/>
            <p:cNvGrpSpPr/>
            <p:nvPr/>
          </p:nvGrpSpPr>
          <p:grpSpPr>
            <a:xfrm>
              <a:off x="5715008" y="1714488"/>
              <a:ext cx="714380" cy="1284159"/>
              <a:chOff x="7500958" y="1643050"/>
              <a:chExt cx="785818" cy="1394631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7500958" y="2071678"/>
                <a:ext cx="714380" cy="500066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kumimoji="1" lang="en-US" sz="2400" dirty="0" smtClean="0">
                    <a:solidFill>
                      <a:schemeClr val="bg1"/>
                    </a:solidFill>
                    <a:latin typeface="cmmib10" pitchFamily="34" charset="0"/>
                  </a:rPr>
                  <a:t>c</a:t>
                </a:r>
              </a:p>
            </p:txBody>
          </p:sp>
          <p:cxnSp>
            <p:nvCxnSpPr>
              <p:cNvPr id="10" name="直線矢印コネクタ 9"/>
              <p:cNvCxnSpPr>
                <a:endCxn id="9" idx="0"/>
              </p:cNvCxnSpPr>
              <p:nvPr/>
            </p:nvCxnSpPr>
            <p:spPr>
              <a:xfrm rot="5400000">
                <a:off x="7679553" y="1893083"/>
                <a:ext cx="35719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矢印コネクタ 10"/>
              <p:cNvCxnSpPr>
                <a:stCxn id="9" idx="2"/>
              </p:cNvCxnSpPr>
              <p:nvPr/>
            </p:nvCxnSpPr>
            <p:spPr>
              <a:xfrm rot="5400000">
                <a:off x="7715272" y="2714620"/>
                <a:ext cx="285752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テキスト ボックス 11"/>
              <p:cNvSpPr txBox="1"/>
              <p:nvPr/>
            </p:nvSpPr>
            <p:spPr>
              <a:xfrm>
                <a:off x="7929585" y="1643050"/>
                <a:ext cx="357191" cy="537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600" dirty="0" smtClean="0">
                    <a:latin typeface="cmmib10" pitchFamily="34" charset="0"/>
                  </a:rPr>
                  <a:t>I</a:t>
                </a:r>
                <a:endParaRPr kumimoji="1" lang="en-US" sz="1600" dirty="0">
                  <a:latin typeface="cmmib10" pitchFamily="34" charset="0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7929585" y="2500304"/>
                <a:ext cx="357191" cy="537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600" dirty="0" smtClean="0">
                    <a:latin typeface="cmmib10" pitchFamily="34" charset="0"/>
                  </a:rPr>
                  <a:t>J</a:t>
                </a:r>
                <a:endParaRPr kumimoji="1" lang="en-US" sz="1600" dirty="0">
                  <a:latin typeface="cmmib10" pitchFamily="34" charset="0"/>
                </a:endParaRPr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6512106" y="2060688"/>
              <a:ext cx="66174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000" dirty="0" smtClean="0"/>
                <a:t>as</a:t>
              </a:r>
              <a:endParaRPr kumimoji="1" lang="en-US" sz="2000" dirty="0"/>
            </a:p>
          </p:txBody>
        </p:sp>
        <p:pic>
          <p:nvPicPr>
            <p:cNvPr id="8" name="コンテンツ プレースホルダ 11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43768" y="1785924"/>
              <a:ext cx="1638784" cy="111003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4" name="円形吹き出し 13"/>
          <p:cNvSpPr/>
          <p:nvPr/>
        </p:nvSpPr>
        <p:spPr>
          <a:xfrm>
            <a:off x="6286512" y="1000108"/>
            <a:ext cx="3214710" cy="857256"/>
          </a:xfrm>
          <a:prstGeom prst="wedgeEllipseCallout">
            <a:avLst>
              <a:gd name="adj1" fmla="val -19915"/>
              <a:gd name="adj2" fmla="val -59896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000" dirty="0" smtClean="0">
                <a:solidFill>
                  <a:schemeClr val="bg1"/>
                </a:solidFill>
              </a:rPr>
              <a:t>signature:</a:t>
            </a:r>
          </a:p>
          <a:p>
            <a:pPr algn="ctr"/>
            <a:endParaRPr kumimoji="1"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16" name="コンテンツ プレースホルダ 15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1342257"/>
            <a:ext cx="2500298" cy="372231"/>
          </a:xfrm>
          <a:noFill/>
        </p:spPr>
      </p:pic>
      <p:grpSp>
        <p:nvGrpSpPr>
          <p:cNvPr id="17" name="グループ化 16"/>
          <p:cNvGrpSpPr/>
          <p:nvPr/>
        </p:nvGrpSpPr>
        <p:grpSpPr>
          <a:xfrm>
            <a:off x="0" y="1857364"/>
            <a:ext cx="4500562" cy="4786346"/>
            <a:chOff x="642910" y="5643578"/>
            <a:chExt cx="4721178" cy="4786346"/>
          </a:xfrm>
        </p:grpSpPr>
        <p:sp>
          <p:nvSpPr>
            <p:cNvPr id="18" name="Rounded Rectangle 7"/>
            <p:cNvSpPr/>
            <p:nvPr/>
          </p:nvSpPr>
          <p:spPr>
            <a:xfrm>
              <a:off x="714348" y="5929306"/>
              <a:ext cx="4649740" cy="4500618"/>
            </a:xfrm>
            <a:prstGeom prst="roundRect">
              <a:avLst>
                <a:gd name="adj" fmla="val 9488"/>
              </a:avLst>
            </a:prstGeom>
            <a:ln>
              <a:solidFill>
                <a:schemeClr val="tx2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altLang="ja-JP" sz="2000" dirty="0" smtClean="0"/>
                <a:t> </a:t>
              </a:r>
              <a:r>
                <a:rPr kumimoji="1" lang="en-US" sz="2000" dirty="0" smtClean="0">
                  <a:latin typeface="cmmib10" pitchFamily="34" charset="0"/>
                </a:rPr>
                <a:t>T</a:t>
              </a:r>
              <a:r>
                <a:rPr lang="en-US" altLang="ja-JP" sz="2000" dirty="0" smtClean="0"/>
                <a:t>: monad   </a:t>
              </a:r>
            </a:p>
            <a:p>
              <a:pPr marL="457200" indent="-457200"/>
              <a:r>
                <a:rPr lang="en-US" altLang="ja-JP" sz="2000" dirty="0" smtClean="0">
                  <a:sym typeface="Wingdings" pitchFamily="2" charset="2"/>
                </a:rPr>
                <a:t>	</a:t>
              </a:r>
              <a:r>
                <a:rPr lang="en-US" altLang="ja-JP" sz="2000" dirty="0" smtClean="0">
                  <a:sym typeface="Wingdings" pitchFamily="2" charset="2"/>
                </a:rPr>
                <a:t>   a model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en-US" altLang="ja-JP" sz="2000" dirty="0" smtClean="0">
                <a:latin typeface="cmbx10" pitchFamily="34" charset="0"/>
                <a:sym typeface="Wingdings" pitchFamily="2" charset="2"/>
              </a:endParaRPr>
            </a:p>
            <a:p>
              <a:pPr marL="457200" indent="-457200"/>
              <a:r>
                <a:rPr lang="en-US" altLang="ja-JP" sz="2000" dirty="0" smtClean="0">
                  <a:latin typeface="cmbx10" pitchFamily="34" charset="0"/>
                  <a:sym typeface="Wingdings" pitchFamily="2" charset="2"/>
                </a:rPr>
                <a:t>                  </a:t>
              </a:r>
              <a:endParaRPr lang="en-US" altLang="ja-JP" sz="2000" dirty="0" smtClean="0"/>
            </a:p>
            <a:p>
              <a:pPr marL="457200" indent="-457200">
                <a:buFont typeface="Arial" pitchFamily="34" charset="0"/>
                <a:buChar char="•"/>
              </a:pPr>
              <a:endParaRPr lang="en-US" altLang="ja-JP" sz="2000" dirty="0" smtClean="0"/>
            </a:p>
            <a:p>
              <a:pPr marL="457200" indent="-457200">
                <a:buFont typeface="Arial" pitchFamily="34" charset="0"/>
                <a:buChar char="•"/>
              </a:pPr>
              <a:endParaRPr lang="en-US" altLang="ja-JP" sz="2000" dirty="0" smtClean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ja-JP" sz="2000" dirty="0" smtClean="0"/>
                <a:t> </a:t>
              </a:r>
              <a:r>
                <a:rPr kumimoji="1" lang="en-US" altLang="ja-JP" sz="2000" dirty="0" smtClean="0">
                  <a:latin typeface="cmmib10" pitchFamily="34" charset="0"/>
                </a:rPr>
                <a:t>T</a:t>
              </a:r>
              <a:r>
                <a:rPr lang="en-US" altLang="ja-JP" sz="2000" dirty="0" smtClean="0"/>
                <a:t>: strong monad </a:t>
              </a:r>
            </a:p>
            <a:p>
              <a:pPr marL="457200" indent="-457200"/>
              <a:r>
                <a:rPr lang="en-US" altLang="ja-JP" sz="2000" dirty="0" smtClean="0"/>
                <a:t>	</a:t>
              </a:r>
              <a:r>
                <a:rPr lang="en-US" altLang="ja-JP" sz="2000" dirty="0" smtClean="0"/>
                <a:t> </a:t>
              </a:r>
              <a:r>
                <a:rPr lang="en-US" altLang="ja-JP" sz="2000" dirty="0" smtClean="0">
                  <a:sym typeface="Wingdings" pitchFamily="2" charset="2"/>
                </a:rPr>
                <a:t></a:t>
              </a:r>
              <a:endParaRPr lang="en-US" altLang="ja-JP" sz="2000" dirty="0" smtClean="0">
                <a:latin typeface="cmbx10" pitchFamily="34" charset="0"/>
                <a:sym typeface="Wingdings" pitchFamily="2" charset="2"/>
              </a:endParaRPr>
            </a:p>
            <a:p>
              <a:pPr marL="914400" lvl="1" indent="-457200">
                <a:buFont typeface="Arial" pitchFamily="34" charset="0"/>
                <a:buChar char="•"/>
              </a:pPr>
              <a:endParaRPr lang="en-US" altLang="ja-JP" sz="2000" dirty="0" smtClean="0">
                <a:latin typeface="cmbx10" pitchFamily="34" charset="0"/>
                <a:sym typeface="Wingdings" pitchFamily="2" charset="2"/>
              </a:endParaRPr>
            </a:p>
            <a:p>
              <a:pPr marL="457200" indent="-457200"/>
              <a:r>
                <a:rPr lang="en-US" altLang="ja-JP" sz="2000" dirty="0" smtClean="0">
                  <a:sym typeface="Wingdings" pitchFamily="2" charset="2"/>
                </a:rPr>
                <a:t> 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en-US" altLang="ja-JP" sz="2000" dirty="0" smtClean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ja-JP" sz="2000" dirty="0" smtClean="0"/>
                <a:t> </a:t>
              </a:r>
              <a:r>
                <a:rPr kumimoji="1" lang="en-US" altLang="ja-JP" sz="2000" dirty="0" smtClean="0">
                  <a:latin typeface="cmmib10" pitchFamily="34" charset="0"/>
                </a:rPr>
                <a:t>T</a:t>
              </a:r>
              <a:r>
                <a:rPr lang="en-US" altLang="ja-JP" sz="2000" dirty="0" smtClean="0"/>
                <a:t>: </a:t>
              </a:r>
              <a:r>
                <a:rPr lang="en-US" altLang="ja-JP" sz="2000" dirty="0" smtClean="0"/>
                <a:t>commutative </a:t>
              </a:r>
              <a:r>
                <a:rPr lang="en-US" altLang="ja-JP" sz="2000" dirty="0" smtClean="0"/>
                <a:t>monad </a:t>
              </a:r>
            </a:p>
            <a:p>
              <a:pPr marL="457200" indent="-457200"/>
              <a:r>
                <a:rPr lang="en-US" altLang="ja-JP" sz="2000" dirty="0" smtClean="0"/>
                <a:t>	 </a:t>
              </a:r>
              <a:r>
                <a:rPr lang="en-US" altLang="ja-JP" sz="2000" dirty="0" smtClean="0">
                  <a:sym typeface="Wingdings" pitchFamily="2" charset="2"/>
                </a:rPr>
                <a:t></a:t>
              </a:r>
              <a:endParaRPr lang="en-US" altLang="ja-JP" sz="2000" dirty="0" smtClean="0">
                <a:sym typeface="Wingdings" pitchFamily="2" charset="2"/>
              </a:endParaRPr>
            </a:p>
          </p:txBody>
        </p:sp>
        <p:sp>
          <p:nvSpPr>
            <p:cNvPr id="19" name="Rounded Rectangle 8"/>
            <p:cNvSpPr/>
            <p:nvPr/>
          </p:nvSpPr>
          <p:spPr>
            <a:xfrm>
              <a:off x="642910" y="5643578"/>
              <a:ext cx="3147474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de-AT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Theorem </a:t>
              </a:r>
              <a:r>
                <a:rPr lang="de-AT" sz="1400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[Power-Robinson]</a:t>
              </a:r>
              <a:endParaRPr lang="de-AT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1" name="図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2928934"/>
            <a:ext cx="2071702" cy="359692"/>
          </a:xfrm>
          <a:prstGeom prst="rect">
            <a:avLst/>
          </a:prstGeom>
          <a:noFill/>
        </p:spPr>
      </p:pic>
      <p:pic>
        <p:nvPicPr>
          <p:cNvPr id="23" name="図 2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00166" y="4500570"/>
            <a:ext cx="2286016" cy="378297"/>
          </a:xfrm>
          <a:prstGeom prst="rect">
            <a:avLst/>
          </a:prstGeom>
          <a:noFill/>
          <a:ln/>
          <a:effectLst/>
        </p:spPr>
      </p:pic>
      <p:pic>
        <p:nvPicPr>
          <p:cNvPr id="25" name="図 2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57290" y="6000768"/>
            <a:ext cx="2440542" cy="357190"/>
          </a:xfrm>
          <a:prstGeom prst="rect">
            <a:avLst/>
          </a:prstGeom>
          <a:noFill/>
          <a:ln/>
          <a:effectLst/>
        </p:spPr>
      </p:pic>
      <p:grpSp>
        <p:nvGrpSpPr>
          <p:cNvPr id="26" name="グループ化 25"/>
          <p:cNvGrpSpPr/>
          <p:nvPr/>
        </p:nvGrpSpPr>
        <p:grpSpPr>
          <a:xfrm>
            <a:off x="4572032" y="1857364"/>
            <a:ext cx="4500562" cy="4786346"/>
            <a:chOff x="642910" y="5643578"/>
            <a:chExt cx="4721178" cy="4786346"/>
          </a:xfrm>
        </p:grpSpPr>
        <p:sp>
          <p:nvSpPr>
            <p:cNvPr id="27" name="Rounded Rectangle 7"/>
            <p:cNvSpPr/>
            <p:nvPr/>
          </p:nvSpPr>
          <p:spPr>
            <a:xfrm>
              <a:off x="714348" y="5929306"/>
              <a:ext cx="4649740" cy="4500618"/>
            </a:xfrm>
            <a:prstGeom prst="roundRect">
              <a:avLst>
                <a:gd name="adj" fmla="val 9488"/>
              </a:avLst>
            </a:prstGeom>
            <a:ln>
              <a:solidFill>
                <a:schemeClr val="accent2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altLang="ja-JP" sz="2000" dirty="0" smtClean="0"/>
                <a:t> </a:t>
              </a:r>
              <a:r>
                <a:rPr kumimoji="1" lang="en-US" sz="2000" dirty="0" smtClean="0">
                  <a:latin typeface="cmmib10" pitchFamily="34" charset="0"/>
                </a:rPr>
                <a:t>T</a:t>
              </a:r>
              <a:r>
                <a:rPr lang="en-US" altLang="ja-JP" sz="2000" dirty="0" smtClean="0"/>
                <a:t>: monad   </a:t>
              </a:r>
            </a:p>
            <a:p>
              <a:pPr marL="457200" indent="-457200"/>
              <a:r>
                <a:rPr lang="en-US" altLang="ja-JP" sz="2000" dirty="0" smtClean="0">
                  <a:sym typeface="Wingdings" pitchFamily="2" charset="2"/>
                </a:rPr>
                <a:t>	</a:t>
              </a:r>
              <a:r>
                <a:rPr lang="en-US" altLang="ja-JP" sz="2000" dirty="0" smtClean="0">
                  <a:sym typeface="Wingdings" pitchFamily="2" charset="2"/>
                </a:rPr>
                <a:t>   a model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en-US" altLang="ja-JP" sz="2000" dirty="0" smtClean="0">
                <a:latin typeface="cmbx10" pitchFamily="34" charset="0"/>
                <a:sym typeface="Wingdings" pitchFamily="2" charset="2"/>
              </a:endParaRPr>
            </a:p>
            <a:p>
              <a:pPr marL="457200" indent="-457200"/>
              <a:r>
                <a:rPr lang="en-US" altLang="ja-JP" sz="2000" dirty="0" smtClean="0">
                  <a:latin typeface="cmbx10" pitchFamily="34" charset="0"/>
                  <a:sym typeface="Wingdings" pitchFamily="2" charset="2"/>
                </a:rPr>
                <a:t>                  </a:t>
              </a:r>
              <a:endParaRPr lang="en-US" altLang="ja-JP" sz="2000" dirty="0" smtClean="0"/>
            </a:p>
            <a:p>
              <a:pPr marL="457200" indent="-457200">
                <a:buFont typeface="Arial" pitchFamily="34" charset="0"/>
                <a:buChar char="•"/>
              </a:pPr>
              <a:endParaRPr lang="en-US" altLang="ja-JP" sz="2000" dirty="0" smtClean="0"/>
            </a:p>
            <a:p>
              <a:pPr marL="457200" indent="-457200">
                <a:buFont typeface="Arial" pitchFamily="34" charset="0"/>
                <a:buChar char="•"/>
              </a:pPr>
              <a:endParaRPr lang="en-US" altLang="ja-JP" sz="2000" dirty="0" smtClean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ja-JP" sz="2000" dirty="0" smtClean="0"/>
                <a:t> </a:t>
              </a:r>
              <a:r>
                <a:rPr kumimoji="1" lang="en-US" altLang="ja-JP" sz="2000" dirty="0" smtClean="0">
                  <a:latin typeface="cmmib10" pitchFamily="34" charset="0"/>
                </a:rPr>
                <a:t>T</a:t>
              </a:r>
              <a:r>
                <a:rPr lang="en-US" altLang="ja-JP" sz="2000" dirty="0" smtClean="0"/>
                <a:t>: strong monad </a:t>
              </a:r>
            </a:p>
            <a:p>
              <a:pPr marL="457200" indent="-457200"/>
              <a:r>
                <a:rPr lang="en-US" altLang="ja-JP" sz="2000" dirty="0" smtClean="0"/>
                <a:t>	</a:t>
              </a:r>
              <a:r>
                <a:rPr lang="en-US" altLang="ja-JP" sz="2000" dirty="0" smtClean="0"/>
                <a:t> </a:t>
              </a:r>
              <a:r>
                <a:rPr lang="en-US" altLang="ja-JP" sz="2000" dirty="0" smtClean="0">
                  <a:sym typeface="Wingdings" pitchFamily="2" charset="2"/>
                </a:rPr>
                <a:t></a:t>
              </a:r>
              <a:endParaRPr lang="en-US" altLang="ja-JP" sz="2000" dirty="0" smtClean="0">
                <a:latin typeface="cmbx10" pitchFamily="34" charset="0"/>
                <a:sym typeface="Wingdings" pitchFamily="2" charset="2"/>
              </a:endParaRPr>
            </a:p>
            <a:p>
              <a:pPr marL="914400" lvl="1" indent="-457200">
                <a:buFont typeface="Arial" pitchFamily="34" charset="0"/>
                <a:buChar char="•"/>
              </a:pPr>
              <a:endParaRPr lang="en-US" altLang="ja-JP" sz="2000" dirty="0" smtClean="0">
                <a:latin typeface="cmbx10" pitchFamily="34" charset="0"/>
                <a:sym typeface="Wingdings" pitchFamily="2" charset="2"/>
              </a:endParaRPr>
            </a:p>
            <a:p>
              <a:pPr marL="457200" indent="-457200"/>
              <a:r>
                <a:rPr lang="en-US" altLang="ja-JP" sz="2000" dirty="0" smtClean="0">
                  <a:sym typeface="Wingdings" pitchFamily="2" charset="2"/>
                </a:rPr>
                <a:t> </a:t>
              </a:r>
            </a:p>
            <a:p>
              <a:pPr marL="457200" indent="-457200">
                <a:buFont typeface="Arial" pitchFamily="34" charset="0"/>
                <a:buChar char="•"/>
              </a:pPr>
              <a:endParaRPr lang="en-US" altLang="ja-JP" sz="2000" dirty="0" smtClean="0"/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altLang="ja-JP" sz="2000" dirty="0" smtClean="0"/>
                <a:t> </a:t>
              </a:r>
              <a:r>
                <a:rPr kumimoji="1" lang="en-US" altLang="ja-JP" sz="2000" dirty="0" smtClean="0">
                  <a:latin typeface="cmmib10" pitchFamily="34" charset="0"/>
                </a:rPr>
                <a:t>T</a:t>
              </a:r>
              <a:r>
                <a:rPr lang="en-US" altLang="ja-JP" sz="2000" dirty="0" smtClean="0"/>
                <a:t>: </a:t>
              </a:r>
              <a:r>
                <a:rPr lang="en-US" altLang="ja-JP" sz="2000" dirty="0" smtClean="0"/>
                <a:t>commutative </a:t>
              </a:r>
              <a:r>
                <a:rPr lang="en-US" altLang="ja-JP" sz="2000" dirty="0" smtClean="0"/>
                <a:t>monad </a:t>
              </a:r>
            </a:p>
            <a:p>
              <a:pPr marL="457200" indent="-457200"/>
              <a:r>
                <a:rPr lang="en-US" altLang="ja-JP" sz="2000" dirty="0" smtClean="0"/>
                <a:t>	 </a:t>
              </a:r>
              <a:r>
                <a:rPr lang="en-US" altLang="ja-JP" sz="2000" dirty="0" smtClean="0">
                  <a:sym typeface="Wingdings" pitchFamily="2" charset="2"/>
                </a:rPr>
                <a:t></a:t>
              </a:r>
              <a:endParaRPr lang="en-US" altLang="ja-JP" sz="2000" dirty="0" smtClean="0">
                <a:sym typeface="Wingdings" pitchFamily="2" charset="2"/>
              </a:endParaRPr>
            </a:p>
          </p:txBody>
        </p:sp>
        <p:sp>
          <p:nvSpPr>
            <p:cNvPr id="28" name="Rounded Rectangle 8"/>
            <p:cNvSpPr/>
            <p:nvPr/>
          </p:nvSpPr>
          <p:spPr>
            <a:xfrm>
              <a:off x="642910" y="5643578"/>
              <a:ext cx="1573704" cy="357190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de-AT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Theorem</a:t>
              </a:r>
              <a:endParaRPr lang="de-AT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45" name="図 4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86512" y="2857496"/>
            <a:ext cx="2157787" cy="365727"/>
          </a:xfrm>
          <a:prstGeom prst="rect">
            <a:avLst/>
          </a:prstGeom>
          <a:noFill/>
          <a:ln/>
          <a:effectLst/>
        </p:spPr>
      </p:pic>
      <p:pic>
        <p:nvPicPr>
          <p:cNvPr id="46" name="図 4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86512" y="4500569"/>
            <a:ext cx="2286016" cy="368713"/>
          </a:xfrm>
          <a:prstGeom prst="rect">
            <a:avLst/>
          </a:prstGeom>
          <a:noFill/>
          <a:ln/>
          <a:effectLst/>
        </p:spPr>
      </p:pic>
      <p:pic>
        <p:nvPicPr>
          <p:cNvPr id="47" name="図 4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00760" y="5929330"/>
            <a:ext cx="2620111" cy="377974"/>
          </a:xfrm>
          <a:prstGeom prst="rect">
            <a:avLst/>
          </a:prstGeom>
          <a:noFill/>
          <a:ln/>
          <a:effectLst/>
        </p:spPr>
      </p:pic>
      <p:grpSp>
        <p:nvGrpSpPr>
          <p:cNvPr id="36" name="グループ化 35"/>
          <p:cNvGrpSpPr/>
          <p:nvPr/>
        </p:nvGrpSpPr>
        <p:grpSpPr>
          <a:xfrm>
            <a:off x="1428728" y="3429000"/>
            <a:ext cx="3214710" cy="500066"/>
            <a:chOff x="1500166" y="3571876"/>
            <a:chExt cx="3214710" cy="500066"/>
          </a:xfrm>
        </p:grpSpPr>
        <p:sp>
          <p:nvSpPr>
            <p:cNvPr id="33" name="雲 32"/>
            <p:cNvSpPr/>
            <p:nvPr/>
          </p:nvSpPr>
          <p:spPr>
            <a:xfrm>
              <a:off x="1500166" y="3571876"/>
              <a:ext cx="3214710" cy="500066"/>
            </a:xfrm>
            <a:prstGeom prst="cloud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5" name="図 3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85918" y="3714752"/>
              <a:ext cx="2502981" cy="260969"/>
            </a:xfrm>
            <a:prstGeom prst="rect">
              <a:avLst/>
            </a:prstGeom>
            <a:noFill/>
          </p:spPr>
        </p:pic>
      </p:grpSp>
      <p:grpSp>
        <p:nvGrpSpPr>
          <p:cNvPr id="44" name="グループ化 43"/>
          <p:cNvGrpSpPr/>
          <p:nvPr/>
        </p:nvGrpSpPr>
        <p:grpSpPr bwMode="auto">
          <a:xfrm>
            <a:off x="5929290" y="3357562"/>
            <a:ext cx="3214710" cy="500066"/>
            <a:chOff x="5929290" y="3500438"/>
            <a:chExt cx="3214710" cy="500066"/>
          </a:xfrm>
        </p:grpSpPr>
        <p:sp>
          <p:nvSpPr>
            <p:cNvPr id="40" name="雲 39"/>
            <p:cNvSpPr/>
            <p:nvPr/>
          </p:nvSpPr>
          <p:spPr bwMode="auto">
            <a:xfrm>
              <a:off x="5929290" y="3500438"/>
              <a:ext cx="3214710" cy="500066"/>
            </a:xfrm>
            <a:prstGeom prst="cloud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2" name="図 41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05154" y="3643314"/>
              <a:ext cx="1922757" cy="27020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0" name="グループ化 49"/>
          <p:cNvGrpSpPr/>
          <p:nvPr/>
        </p:nvGrpSpPr>
        <p:grpSpPr>
          <a:xfrm>
            <a:off x="0" y="0"/>
            <a:ext cx="4643438" cy="2214554"/>
            <a:chOff x="0" y="0"/>
            <a:chExt cx="4643438" cy="2214554"/>
          </a:xfrm>
        </p:grpSpPr>
        <p:sp>
          <p:nvSpPr>
            <p:cNvPr id="48" name="角丸四角形吹き出し 47"/>
            <p:cNvSpPr/>
            <p:nvPr/>
          </p:nvSpPr>
          <p:spPr>
            <a:xfrm>
              <a:off x="0" y="0"/>
              <a:ext cx="4643438" cy="2214554"/>
            </a:xfrm>
            <a:prstGeom prst="wedgeRoundRectCallout">
              <a:avLst>
                <a:gd name="adj1" fmla="val 54352"/>
                <a:gd name="adj2" fmla="val 29711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r>
                <a:rPr kumimoji="1" lang="en-US" sz="2400" b="1" dirty="0" smtClean="0">
                  <a:solidFill>
                    <a:schemeClr val="tx1"/>
                  </a:solidFill>
                </a:rPr>
                <a:t>Follow from these outer models:</a:t>
              </a:r>
            </a:p>
            <a:p>
              <a:pPr>
                <a:buFont typeface="Arial" pitchFamily="34" charset="0"/>
                <a:buChar char="•"/>
              </a:pPr>
              <a:r>
                <a:rPr kumimoji="1" lang="en-US" sz="2400" dirty="0" smtClean="0">
                  <a:solidFill>
                    <a:schemeClr val="tx1"/>
                  </a:solidFill>
                </a:rPr>
                <a:t> </a:t>
              </a:r>
              <a:r>
                <a:rPr kumimoji="1" lang="en-US" sz="2400" dirty="0" smtClean="0">
                  <a:solidFill>
                    <a:schemeClr val="tx1"/>
                  </a:solidFill>
                </a:rPr>
                <a:t>inner models</a:t>
              </a:r>
            </a:p>
            <a:p>
              <a:pPr>
                <a:buFont typeface="Arial" pitchFamily="34" charset="0"/>
                <a:buChar char="•"/>
              </a:pPr>
              <a:r>
                <a:rPr kumimoji="1" lang="en-US" sz="2400" dirty="0" smtClean="0">
                  <a:solidFill>
                    <a:schemeClr val="tx1"/>
                  </a:solidFill>
                </a:rPr>
                <a:t> </a:t>
              </a:r>
              <a:r>
                <a:rPr kumimoji="1" lang="en-US" sz="2400" dirty="0" smtClean="0">
                  <a:solidFill>
                    <a:schemeClr val="tx1"/>
                  </a:solidFill>
                </a:rPr>
                <a:t>compositionality</a:t>
              </a:r>
              <a:endParaRPr kumimoji="1" 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9" name="図 48" descr="comp.pn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43042" y="1228968"/>
              <a:ext cx="2357454" cy="9458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Proof of the theorem</a:t>
            </a:r>
            <a:endParaRPr kumimoji="1" lang="en-US" dirty="0"/>
          </a:p>
        </p:txBody>
      </p:sp>
      <p:sp>
        <p:nvSpPr>
          <p:cNvPr id="4" name="雲形吹き出し 3"/>
          <p:cNvSpPr/>
          <p:nvPr/>
        </p:nvSpPr>
        <p:spPr>
          <a:xfrm>
            <a:off x="5286380" y="-214338"/>
            <a:ext cx="3857620" cy="1214446"/>
          </a:xfrm>
          <a:prstGeom prst="cloudCallout">
            <a:avLst>
              <a:gd name="adj1" fmla="val -49125"/>
              <a:gd name="adj2" fmla="val 369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</a:rPr>
              <a:t>exploiting the results on </a:t>
            </a:r>
            <a:r>
              <a:rPr kumimoji="1" lang="en-US" sz="2400" dirty="0" err="1" smtClean="0">
                <a:solidFill>
                  <a:schemeClr val="tx1"/>
                </a:solidFill>
                <a:latin typeface="cmmib10" pitchFamily="34" charset="0"/>
              </a:rPr>
              <a:t>Kl</a:t>
            </a:r>
            <a:r>
              <a:rPr kumimoji="1" lang="en-US" sz="2400" dirty="0" smtClean="0">
                <a:solidFill>
                  <a:schemeClr val="tx1"/>
                </a:solidFill>
              </a:rPr>
              <a:t>(</a:t>
            </a:r>
            <a:r>
              <a:rPr kumimoji="1" lang="en-US" sz="2400" dirty="0" smtClean="0">
                <a:solidFill>
                  <a:schemeClr val="tx1"/>
                </a:solidFill>
                <a:latin typeface="cmmib10" pitchFamily="34" charset="0"/>
              </a:rPr>
              <a:t>T</a:t>
            </a:r>
            <a:r>
              <a:rPr kumimoji="1" lang="en-US" sz="2400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357158" y="1285861"/>
            <a:ext cx="4500562" cy="1500199"/>
            <a:chOff x="642910" y="5643578"/>
            <a:chExt cx="4721178" cy="2062773"/>
          </a:xfrm>
        </p:grpSpPr>
        <p:sp>
          <p:nvSpPr>
            <p:cNvPr id="6" name="Rounded Rectangle 7"/>
            <p:cNvSpPr/>
            <p:nvPr/>
          </p:nvSpPr>
          <p:spPr>
            <a:xfrm>
              <a:off x="714348" y="5929306"/>
              <a:ext cx="4649740" cy="1777045"/>
            </a:xfrm>
            <a:prstGeom prst="roundRect">
              <a:avLst>
                <a:gd name="adj" fmla="val 9488"/>
              </a:avLst>
            </a:prstGeom>
            <a:ln>
              <a:solidFill>
                <a:schemeClr val="accent2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457200" indent="-457200"/>
              <a:r>
                <a:rPr kumimoji="1" lang="en-US" sz="2000" dirty="0" smtClean="0">
                  <a:latin typeface="cmmib10" pitchFamily="34" charset="0"/>
                </a:rPr>
                <a:t>T</a:t>
              </a:r>
              <a:r>
                <a:rPr lang="en-US" altLang="ja-JP" sz="2000" dirty="0" smtClean="0"/>
                <a:t>: monad   </a:t>
              </a:r>
            </a:p>
            <a:p>
              <a:pPr marL="457200" indent="-457200">
                <a:buFont typeface="Wingdings" pitchFamily="2" charset="2"/>
                <a:buChar char="è"/>
              </a:pPr>
              <a:r>
                <a:rPr lang="en-US" altLang="ja-JP" sz="2000" dirty="0" smtClean="0">
                  <a:sym typeface="Wingdings" pitchFamily="2" charset="2"/>
                </a:rPr>
                <a:t>a model</a:t>
              </a:r>
            </a:p>
            <a:p>
              <a:pPr marL="457200" indent="-457200"/>
              <a:endParaRPr lang="en-US" altLang="ja-JP" dirty="0" smtClean="0">
                <a:sym typeface="Wingdings" pitchFamily="2" charset="2"/>
              </a:endParaRPr>
            </a:p>
            <a:p>
              <a:pPr marL="457200" indent="-457200"/>
              <a:r>
                <a:rPr lang="en-US" altLang="ja-JP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itchFamily="2" charset="2"/>
                </a:rPr>
                <a:t>(hence an inner model, compositionality) </a:t>
              </a:r>
              <a:r>
                <a:rPr lang="en-US" altLang="ja-JP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mbx10" pitchFamily="34" charset="0"/>
                  <a:sym typeface="Wingdings" pitchFamily="2" charset="2"/>
                </a:rPr>
                <a:t>  </a:t>
              </a:r>
              <a:r>
                <a:rPr lang="en-US" altLang="ja-JP" dirty="0" smtClean="0">
                  <a:latin typeface="cmbx10" pitchFamily="34" charset="0"/>
                  <a:sym typeface="Wingdings" pitchFamily="2" charset="2"/>
                </a:rPr>
                <a:t>        </a:t>
              </a:r>
              <a:endParaRPr lang="en-US" altLang="ja-JP" dirty="0" smtClean="0"/>
            </a:p>
          </p:txBody>
        </p:sp>
        <p:sp>
          <p:nvSpPr>
            <p:cNvPr id="7" name="Rounded Rectangle 8"/>
            <p:cNvSpPr/>
            <p:nvPr/>
          </p:nvSpPr>
          <p:spPr>
            <a:xfrm>
              <a:off x="642910" y="5643578"/>
              <a:ext cx="1573704" cy="357190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de-AT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Theorem</a:t>
              </a:r>
              <a:endParaRPr lang="de-AT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8" name="図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4546" y="1785926"/>
            <a:ext cx="2157787" cy="365727"/>
          </a:xfrm>
          <a:prstGeom prst="rect">
            <a:avLst/>
          </a:prstGeom>
          <a:noFill/>
          <a:ln/>
          <a:effectLst/>
        </p:spPr>
      </p:pic>
      <p:sp>
        <p:nvSpPr>
          <p:cNvPr id="10" name="左矢印 9"/>
          <p:cNvSpPr/>
          <p:nvPr/>
        </p:nvSpPr>
        <p:spPr>
          <a:xfrm>
            <a:off x="4714876" y="1714488"/>
            <a:ext cx="1143008" cy="857256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dirty="0" smtClean="0">
                <a:solidFill>
                  <a:schemeClr val="bg1"/>
                </a:solidFill>
              </a:rPr>
              <a:t>lifting</a:t>
            </a:r>
            <a:endParaRPr kumimoji="1"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857884" y="1357298"/>
            <a:ext cx="3143272" cy="1357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>
              <a:buFont typeface="Arial" pitchFamily="34" charset="0"/>
              <a:buChar char="•"/>
            </a:pPr>
            <a:r>
              <a:rPr kumimoji="1" lang="en-US" sz="2000" dirty="0" smtClean="0">
                <a:solidFill>
                  <a:schemeClr val="tx1"/>
                </a:solidFill>
              </a:rPr>
              <a:t> a model</a:t>
            </a:r>
          </a:p>
          <a:p>
            <a:pPr>
              <a:buFont typeface="Arial" pitchFamily="34" charset="0"/>
              <a:buChar char="•"/>
            </a:pPr>
            <a:r>
              <a:rPr kumimoji="1"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kumimoji="1" lang="en-US" sz="2000" dirty="0" smtClean="0">
                <a:solidFill>
                  <a:schemeClr val="tx1"/>
                </a:solidFill>
              </a:rPr>
              <a:t>lax compatible with </a:t>
            </a:r>
            <a:r>
              <a:rPr kumimoji="1" lang="en-US" sz="2000" dirty="0" err="1" smtClean="0">
                <a:solidFill>
                  <a:schemeClr val="tx1"/>
                </a:solidFill>
                <a:latin typeface="cmbx10" pitchFamily="34" charset="0"/>
              </a:rPr>
              <a:t>PLTh</a:t>
            </a:r>
            <a:endParaRPr kumimoji="1" lang="en-US" sz="2000" dirty="0" smtClean="0">
              <a:solidFill>
                <a:schemeClr val="tx1"/>
              </a:solidFill>
              <a:latin typeface="cmbx10" pitchFamily="34" charset="0"/>
            </a:endParaRPr>
          </a:p>
        </p:txBody>
      </p:sp>
      <p:pic>
        <p:nvPicPr>
          <p:cNvPr id="13" name="コンテンツ プレースホルダ 12" descr="TP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68" y="1587364"/>
            <a:ext cx="1687500" cy="270000"/>
          </a:xfrm>
          <a:noFill/>
          <a:ln/>
          <a:effectLst/>
        </p:spPr>
      </p:pic>
      <p:pic>
        <p:nvPicPr>
          <p:cNvPr id="15" name="図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1928802"/>
            <a:ext cx="1857388" cy="177502"/>
          </a:xfrm>
          <a:prstGeom prst="rect">
            <a:avLst/>
          </a:prstGeom>
          <a:noFill/>
        </p:spPr>
      </p:pic>
      <p:cxnSp>
        <p:nvCxnSpPr>
          <p:cNvPr id="17" name="直線コネクタ 16"/>
          <p:cNvCxnSpPr/>
          <p:nvPr/>
        </p:nvCxnSpPr>
        <p:spPr>
          <a:xfrm>
            <a:off x="357158" y="3071810"/>
            <a:ext cx="8572560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428628" y="3286124"/>
            <a:ext cx="3357554" cy="928694"/>
            <a:chOff x="642910" y="5643578"/>
            <a:chExt cx="3522140" cy="928694"/>
          </a:xfrm>
        </p:grpSpPr>
        <p:sp>
          <p:nvSpPr>
            <p:cNvPr id="23" name="Rounded Rectangle 7"/>
            <p:cNvSpPr/>
            <p:nvPr/>
          </p:nvSpPr>
          <p:spPr>
            <a:xfrm>
              <a:off x="714348" y="5929306"/>
              <a:ext cx="3450702" cy="642966"/>
            </a:xfrm>
            <a:prstGeom prst="roundRect">
              <a:avLst>
                <a:gd name="adj" fmla="val 9488"/>
              </a:avLst>
            </a:prstGeom>
            <a:ln>
              <a:solidFill>
                <a:schemeClr val="tx2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/>
              <a:r>
                <a:rPr lang="en-US" altLang="ja-JP" sz="2000" dirty="0" smtClean="0">
                  <a:sym typeface="Wingdings" pitchFamily="2" charset="2"/>
                </a:rPr>
                <a:t>			    , a model</a:t>
              </a:r>
            </a:p>
          </p:txBody>
        </p:sp>
        <p:sp>
          <p:nvSpPr>
            <p:cNvPr id="24" name="Rounded Rectangle 8"/>
            <p:cNvSpPr/>
            <p:nvPr/>
          </p:nvSpPr>
          <p:spPr>
            <a:xfrm>
              <a:off x="642910" y="5643578"/>
              <a:ext cx="1273944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de-AT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Lemma</a:t>
              </a:r>
              <a:endParaRPr lang="de-AT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5" name="コンテンツ プレースホルダ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224" y="3714752"/>
            <a:ext cx="1687500" cy="270000"/>
          </a:xfrm>
          <a:prstGeom prst="rect">
            <a:avLst/>
          </a:prstGeom>
          <a:noFill/>
          <a:ln/>
          <a:effectLst/>
        </p:spPr>
      </p:pic>
      <p:grpSp>
        <p:nvGrpSpPr>
          <p:cNvPr id="47" name="グループ化 46"/>
          <p:cNvGrpSpPr/>
          <p:nvPr/>
        </p:nvGrpSpPr>
        <p:grpSpPr bwMode="auto">
          <a:xfrm>
            <a:off x="1214414" y="4985303"/>
            <a:ext cx="4498602" cy="1586969"/>
            <a:chOff x="1928794" y="4853351"/>
            <a:chExt cx="4498602" cy="1586969"/>
          </a:xfrm>
        </p:grpSpPr>
        <p:pic>
          <p:nvPicPr>
            <p:cNvPr id="36" name="図 35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3907" y="5072073"/>
              <a:ext cx="1011135" cy="27064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図 38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51564" y="4853351"/>
              <a:ext cx="649553" cy="4330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図 41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143504" y="5072073"/>
              <a:ext cx="866915" cy="2709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図 30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28794" y="5643577"/>
              <a:ext cx="1626685" cy="796743"/>
            </a:xfrm>
            <a:prstGeom prst="rect">
              <a:avLst/>
            </a:prstGeom>
            <a:noFill/>
          </p:spPr>
        </p:pic>
        <p:pic>
          <p:nvPicPr>
            <p:cNvPr id="45" name="図 44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00628" y="5643576"/>
              <a:ext cx="1426768" cy="78582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図 32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86182" y="5929329"/>
              <a:ext cx="666875" cy="16238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48" name="雲形吹き出し 47"/>
          <p:cNvSpPr/>
          <p:nvPr/>
        </p:nvSpPr>
        <p:spPr>
          <a:xfrm>
            <a:off x="3071802" y="4357694"/>
            <a:ext cx="2286016" cy="571504"/>
          </a:xfrm>
          <a:prstGeom prst="cloudCallou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000" dirty="0" smtClean="0">
                <a:solidFill>
                  <a:schemeClr val="bg1"/>
                </a:solidFill>
              </a:rPr>
              <a:t>“carrier set”</a:t>
            </a:r>
            <a:endParaRPr kumimoji="1"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4071902" y="3490720"/>
            <a:ext cx="5072098" cy="5715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pic>
        <p:nvPicPr>
          <p:cNvPr id="50" name="図 4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3570604"/>
            <a:ext cx="4790315" cy="429900"/>
          </a:xfrm>
          <a:prstGeom prst="rect">
            <a:avLst/>
          </a:prstGeom>
          <a:noFill/>
        </p:spPr>
      </p:pic>
      <p:grpSp>
        <p:nvGrpSpPr>
          <p:cNvPr id="54" name="グループ化 53"/>
          <p:cNvGrpSpPr/>
          <p:nvPr/>
        </p:nvGrpSpPr>
        <p:grpSpPr>
          <a:xfrm>
            <a:off x="5786446" y="5000636"/>
            <a:ext cx="1643074" cy="1357322"/>
            <a:chOff x="6143636" y="4857760"/>
            <a:chExt cx="1643074" cy="1357322"/>
          </a:xfrm>
        </p:grpSpPr>
        <p:sp>
          <p:nvSpPr>
            <p:cNvPr id="53" name="円形吹き出し 52"/>
            <p:cNvSpPr/>
            <p:nvPr/>
          </p:nvSpPr>
          <p:spPr>
            <a:xfrm>
              <a:off x="6143636" y="4857760"/>
              <a:ext cx="1643074" cy="1357322"/>
            </a:xfrm>
            <a:prstGeom prst="wedgeEllipseCallout">
              <a:avLst>
                <a:gd name="adj1" fmla="val -62123"/>
                <a:gd name="adj2" fmla="val 4383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sz="24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2" name="図 51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00826" y="5143512"/>
              <a:ext cx="878012" cy="823136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8" grpId="0" animBg="1"/>
      <p:bldP spid="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Proof of the theorem</a:t>
            </a:r>
            <a:endParaRPr kumimoji="1" lang="en-US" dirty="0"/>
          </a:p>
        </p:txBody>
      </p:sp>
      <p:sp>
        <p:nvSpPr>
          <p:cNvPr id="4" name="雲形吹き出し 3"/>
          <p:cNvSpPr/>
          <p:nvPr/>
        </p:nvSpPr>
        <p:spPr>
          <a:xfrm>
            <a:off x="5286380" y="-214338"/>
            <a:ext cx="3857620" cy="1214446"/>
          </a:xfrm>
          <a:prstGeom prst="cloudCallout">
            <a:avLst>
              <a:gd name="adj1" fmla="val -49125"/>
              <a:gd name="adj2" fmla="val 369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</a:rPr>
              <a:t>exploiting the results on </a:t>
            </a:r>
            <a:r>
              <a:rPr kumimoji="1" lang="en-US" sz="2400" dirty="0" err="1" smtClean="0">
                <a:solidFill>
                  <a:schemeClr val="tx1"/>
                </a:solidFill>
                <a:latin typeface="cmmib10" pitchFamily="34" charset="0"/>
              </a:rPr>
              <a:t>Kl</a:t>
            </a:r>
            <a:r>
              <a:rPr kumimoji="1" lang="en-US" sz="2400" dirty="0" smtClean="0">
                <a:solidFill>
                  <a:schemeClr val="tx1"/>
                </a:solidFill>
              </a:rPr>
              <a:t>(</a:t>
            </a:r>
            <a:r>
              <a:rPr kumimoji="1" lang="en-US" sz="2400" dirty="0" smtClean="0">
                <a:solidFill>
                  <a:schemeClr val="tx1"/>
                </a:solidFill>
                <a:latin typeface="cmmib10" pitchFamily="34" charset="0"/>
              </a:rPr>
              <a:t>T</a:t>
            </a:r>
            <a:r>
              <a:rPr kumimoji="1" lang="en-US" sz="2400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" name="グループ化 4"/>
          <p:cNvGrpSpPr/>
          <p:nvPr/>
        </p:nvGrpSpPr>
        <p:grpSpPr>
          <a:xfrm>
            <a:off x="357158" y="1285861"/>
            <a:ext cx="4500562" cy="1500199"/>
            <a:chOff x="642910" y="5643578"/>
            <a:chExt cx="4721178" cy="2062773"/>
          </a:xfrm>
        </p:grpSpPr>
        <p:sp>
          <p:nvSpPr>
            <p:cNvPr id="6" name="Rounded Rectangle 7"/>
            <p:cNvSpPr/>
            <p:nvPr/>
          </p:nvSpPr>
          <p:spPr>
            <a:xfrm>
              <a:off x="714348" y="5929306"/>
              <a:ext cx="4649740" cy="1777045"/>
            </a:xfrm>
            <a:prstGeom prst="roundRect">
              <a:avLst>
                <a:gd name="adj" fmla="val 9488"/>
              </a:avLst>
            </a:prstGeom>
            <a:ln>
              <a:solidFill>
                <a:schemeClr val="accent2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457200" indent="-457200"/>
              <a:r>
                <a:rPr kumimoji="1" lang="en-US" sz="2000" dirty="0" smtClean="0">
                  <a:latin typeface="cmmib10" pitchFamily="34" charset="0"/>
                </a:rPr>
                <a:t>T</a:t>
              </a:r>
              <a:r>
                <a:rPr lang="en-US" altLang="ja-JP" sz="2000" dirty="0" smtClean="0"/>
                <a:t>: monad   </a:t>
              </a:r>
            </a:p>
            <a:p>
              <a:pPr marL="457200" indent="-457200">
                <a:buFont typeface="Wingdings" pitchFamily="2" charset="2"/>
                <a:buChar char="è"/>
              </a:pPr>
              <a:r>
                <a:rPr lang="en-US" altLang="ja-JP" sz="2000" dirty="0" smtClean="0">
                  <a:sym typeface="Wingdings" pitchFamily="2" charset="2"/>
                </a:rPr>
                <a:t>a model</a:t>
              </a:r>
            </a:p>
            <a:p>
              <a:pPr marL="457200" indent="-457200"/>
              <a:endParaRPr lang="en-US" altLang="ja-JP" dirty="0" smtClean="0">
                <a:sym typeface="Wingdings" pitchFamily="2" charset="2"/>
              </a:endParaRPr>
            </a:p>
            <a:p>
              <a:pPr marL="457200" indent="-457200"/>
              <a:r>
                <a:rPr lang="en-US" altLang="ja-JP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sym typeface="Wingdings" pitchFamily="2" charset="2"/>
                </a:rPr>
                <a:t>(hence an inner model, compositionality) </a:t>
              </a:r>
              <a:r>
                <a:rPr lang="en-US" altLang="ja-JP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mbx10" pitchFamily="34" charset="0"/>
                  <a:sym typeface="Wingdings" pitchFamily="2" charset="2"/>
                </a:rPr>
                <a:t>  </a:t>
              </a:r>
              <a:r>
                <a:rPr lang="en-US" altLang="ja-JP" dirty="0" smtClean="0">
                  <a:latin typeface="cmbx10" pitchFamily="34" charset="0"/>
                  <a:sym typeface="Wingdings" pitchFamily="2" charset="2"/>
                </a:rPr>
                <a:t>        </a:t>
              </a:r>
              <a:endParaRPr lang="en-US" altLang="ja-JP" dirty="0" smtClean="0"/>
            </a:p>
          </p:txBody>
        </p:sp>
        <p:sp>
          <p:nvSpPr>
            <p:cNvPr id="7" name="Rounded Rectangle 8"/>
            <p:cNvSpPr/>
            <p:nvPr/>
          </p:nvSpPr>
          <p:spPr>
            <a:xfrm>
              <a:off x="642910" y="5643578"/>
              <a:ext cx="1573704" cy="357190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de-AT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Theorem</a:t>
              </a:r>
              <a:endParaRPr lang="de-AT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8" name="図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4546" y="1785926"/>
            <a:ext cx="2157787" cy="365727"/>
          </a:xfrm>
          <a:prstGeom prst="rect">
            <a:avLst/>
          </a:prstGeom>
          <a:noFill/>
          <a:ln/>
          <a:effectLst/>
        </p:spPr>
      </p:pic>
      <p:sp>
        <p:nvSpPr>
          <p:cNvPr id="10" name="左矢印 9"/>
          <p:cNvSpPr/>
          <p:nvPr/>
        </p:nvSpPr>
        <p:spPr>
          <a:xfrm>
            <a:off x="4714876" y="1714488"/>
            <a:ext cx="1143008" cy="857256"/>
          </a:xfrm>
          <a:prstGeom prst="lef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400" dirty="0" smtClean="0">
                <a:solidFill>
                  <a:schemeClr val="bg1"/>
                </a:solidFill>
              </a:rPr>
              <a:t>lifting</a:t>
            </a:r>
            <a:endParaRPr kumimoji="1"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857884" y="1357298"/>
            <a:ext cx="3143272" cy="13573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>
              <a:buFont typeface="Arial" pitchFamily="34" charset="0"/>
              <a:buChar char="•"/>
            </a:pPr>
            <a:r>
              <a:rPr kumimoji="1" lang="en-US" sz="2000" dirty="0" smtClean="0">
                <a:solidFill>
                  <a:schemeClr val="tx1"/>
                </a:solidFill>
              </a:rPr>
              <a:t> a model</a:t>
            </a:r>
          </a:p>
          <a:p>
            <a:pPr>
              <a:buFont typeface="Arial" pitchFamily="34" charset="0"/>
              <a:buChar char="•"/>
            </a:pPr>
            <a:r>
              <a:rPr kumimoji="1" lang="en-U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kumimoji="1" lang="en-US" sz="2000" dirty="0" smtClean="0">
                <a:solidFill>
                  <a:schemeClr val="tx1"/>
                </a:solidFill>
              </a:rPr>
              <a:t>lax compatible with </a:t>
            </a:r>
            <a:r>
              <a:rPr kumimoji="1" lang="en-US" sz="2000" dirty="0" err="1" smtClean="0">
                <a:solidFill>
                  <a:schemeClr val="tx1"/>
                </a:solidFill>
                <a:latin typeface="cmbx10" pitchFamily="34" charset="0"/>
              </a:rPr>
              <a:t>PLTh</a:t>
            </a:r>
            <a:endParaRPr kumimoji="1" lang="en-US" sz="2000" dirty="0" smtClean="0">
              <a:solidFill>
                <a:schemeClr val="tx1"/>
              </a:solidFill>
              <a:latin typeface="cmbx10" pitchFamily="34" charset="0"/>
            </a:endParaRPr>
          </a:p>
        </p:txBody>
      </p:sp>
      <p:pic>
        <p:nvPicPr>
          <p:cNvPr id="13" name="コンテンツ プレースホルダ 12" descr="TP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768" y="1587364"/>
            <a:ext cx="1687500" cy="270000"/>
          </a:xfrm>
          <a:noFill/>
          <a:ln/>
          <a:effectLst/>
        </p:spPr>
      </p:pic>
      <p:pic>
        <p:nvPicPr>
          <p:cNvPr id="15" name="図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1928802"/>
            <a:ext cx="1857388" cy="177502"/>
          </a:xfrm>
          <a:prstGeom prst="rect">
            <a:avLst/>
          </a:prstGeom>
          <a:noFill/>
        </p:spPr>
      </p:pic>
      <p:cxnSp>
        <p:nvCxnSpPr>
          <p:cNvPr id="17" name="直線コネクタ 16"/>
          <p:cNvCxnSpPr/>
          <p:nvPr/>
        </p:nvCxnSpPr>
        <p:spPr>
          <a:xfrm>
            <a:off x="357158" y="3071810"/>
            <a:ext cx="8572560" cy="1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/>
          <p:cNvGrpSpPr/>
          <p:nvPr/>
        </p:nvGrpSpPr>
        <p:grpSpPr>
          <a:xfrm>
            <a:off x="428628" y="3286124"/>
            <a:ext cx="4572000" cy="928694"/>
            <a:chOff x="642910" y="5643578"/>
            <a:chExt cx="4796117" cy="928694"/>
          </a:xfrm>
        </p:grpSpPr>
        <p:sp>
          <p:nvSpPr>
            <p:cNvPr id="32" name="Rounded Rectangle 7"/>
            <p:cNvSpPr/>
            <p:nvPr/>
          </p:nvSpPr>
          <p:spPr>
            <a:xfrm>
              <a:off x="714348" y="5929306"/>
              <a:ext cx="4724679" cy="642966"/>
            </a:xfrm>
            <a:prstGeom prst="roundRect">
              <a:avLst>
                <a:gd name="adj" fmla="val 9488"/>
              </a:avLst>
            </a:prstGeom>
            <a:ln>
              <a:solidFill>
                <a:schemeClr val="tx2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/>
              <a:r>
                <a:rPr lang="en-US" altLang="ja-JP" sz="2000" dirty="0" smtClean="0">
                  <a:sym typeface="Wingdings" pitchFamily="2" charset="2"/>
                </a:rPr>
                <a:t>			   ,  lax </a:t>
              </a:r>
              <a:r>
                <a:rPr lang="en-US" altLang="ja-JP" sz="2000" dirty="0" err="1" smtClean="0">
                  <a:latin typeface="cmbx10" pitchFamily="34" charset="0"/>
                  <a:sym typeface="Wingdings" pitchFamily="2" charset="2"/>
                </a:rPr>
                <a:t>PLTh</a:t>
              </a:r>
              <a:r>
                <a:rPr lang="en-US" altLang="ja-JP" sz="2000" dirty="0" err="1" smtClean="0">
                  <a:sym typeface="Wingdings" pitchFamily="2" charset="2"/>
                </a:rPr>
                <a:t>-functor</a:t>
              </a:r>
              <a:r>
                <a:rPr lang="en-US" altLang="ja-JP" sz="2000" dirty="0" smtClean="0">
                  <a:sym typeface="Wingdings" pitchFamily="2" charset="2"/>
                </a:rPr>
                <a:t> </a:t>
              </a:r>
            </a:p>
          </p:txBody>
        </p:sp>
        <p:sp>
          <p:nvSpPr>
            <p:cNvPr id="34" name="Rounded Rectangle 8"/>
            <p:cNvSpPr/>
            <p:nvPr/>
          </p:nvSpPr>
          <p:spPr>
            <a:xfrm>
              <a:off x="642910" y="5643578"/>
              <a:ext cx="1273944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de-AT" b="1" spc="150" dirty="0" smtClean="0">
                  <a:ln w="11430"/>
                  <a:solidFill>
                    <a:schemeClr val="bg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Lemma</a:t>
              </a:r>
              <a:endParaRPr lang="de-AT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35" name="図 3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3786190"/>
            <a:ext cx="1857388" cy="177502"/>
          </a:xfrm>
          <a:prstGeom prst="rect">
            <a:avLst/>
          </a:prstGeom>
          <a:noFill/>
        </p:spPr>
      </p:pic>
      <p:sp>
        <p:nvSpPr>
          <p:cNvPr id="37" name="テキスト ボックス 36"/>
          <p:cNvSpPr txBox="1"/>
          <p:nvPr/>
        </p:nvSpPr>
        <p:spPr>
          <a:xfrm>
            <a:off x="357158" y="421481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u="sng" dirty="0" smtClean="0"/>
              <a:t>operations</a:t>
            </a:r>
            <a:endParaRPr kumimoji="1" lang="en-US" sz="2000" b="1" u="sng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357686" y="4214818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u="sng" dirty="0" smtClean="0"/>
              <a:t>equations</a:t>
            </a:r>
            <a:endParaRPr kumimoji="1" lang="en-US" sz="2000" b="1" u="sng" dirty="0" smtClean="0"/>
          </a:p>
        </p:txBody>
      </p:sp>
      <p:pic>
        <p:nvPicPr>
          <p:cNvPr id="41" name="図 4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4572008"/>
            <a:ext cx="3186117" cy="845520"/>
          </a:xfrm>
          <a:prstGeom prst="rect">
            <a:avLst/>
          </a:prstGeom>
          <a:noFill/>
        </p:spPr>
      </p:pic>
      <p:cxnSp>
        <p:nvCxnSpPr>
          <p:cNvPr id="46" name="直線コネクタ 45"/>
          <p:cNvCxnSpPr/>
          <p:nvPr/>
        </p:nvCxnSpPr>
        <p:spPr>
          <a:xfrm rot="10800000">
            <a:off x="642910" y="5500702"/>
            <a:ext cx="3286148" cy="1588"/>
          </a:xfrm>
          <a:prstGeom prst="line">
            <a:avLst/>
          </a:prstGeom>
          <a:noFill/>
          <a:ln w="76200" cmpd="dbl">
            <a:solidFill>
              <a:schemeClr val="tx1"/>
            </a:solidFill>
            <a:round/>
            <a:headEnd/>
            <a:tailEnd/>
          </a:ln>
        </p:spPr>
      </p:cxnSp>
      <p:pic>
        <p:nvPicPr>
          <p:cNvPr id="69" name="図 6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6656" y="6000768"/>
            <a:ext cx="3375278" cy="441565"/>
          </a:xfrm>
          <a:prstGeom prst="rect">
            <a:avLst/>
          </a:prstGeom>
          <a:noFill/>
          <a:ln/>
          <a:effectLst/>
        </p:spPr>
      </p:pic>
      <p:pic>
        <p:nvPicPr>
          <p:cNvPr id="55" name="図 5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910" y="5643578"/>
            <a:ext cx="3571900" cy="199827"/>
          </a:xfrm>
          <a:prstGeom prst="rect">
            <a:avLst/>
          </a:prstGeom>
          <a:noFill/>
          <a:ln/>
          <a:effectLst/>
        </p:spPr>
      </p:pic>
      <p:cxnSp>
        <p:nvCxnSpPr>
          <p:cNvPr id="57" name="直線コネクタ 56"/>
          <p:cNvCxnSpPr/>
          <p:nvPr/>
        </p:nvCxnSpPr>
        <p:spPr>
          <a:xfrm rot="10800000">
            <a:off x="642911" y="5927741"/>
            <a:ext cx="3286148" cy="1588"/>
          </a:xfrm>
          <a:prstGeom prst="line">
            <a:avLst/>
          </a:prstGeom>
          <a:noFill/>
          <a:ln w="76200" cmpd="dbl">
            <a:solidFill>
              <a:schemeClr val="tx1"/>
            </a:solidFill>
            <a:round/>
            <a:headEnd/>
            <a:tailEnd/>
          </a:ln>
        </p:spPr>
      </p:cxnSp>
      <p:pic>
        <p:nvPicPr>
          <p:cNvPr id="60" name="図 5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57686" y="4572008"/>
            <a:ext cx="4707291" cy="785818"/>
          </a:xfrm>
          <a:prstGeom prst="rect">
            <a:avLst/>
          </a:prstGeom>
          <a:noFill/>
          <a:ln/>
          <a:effectLst/>
        </p:spPr>
      </p:pic>
      <p:cxnSp>
        <p:nvCxnSpPr>
          <p:cNvPr id="61" name="直線コネクタ 60"/>
          <p:cNvCxnSpPr/>
          <p:nvPr/>
        </p:nvCxnSpPr>
        <p:spPr>
          <a:xfrm rot="10800000">
            <a:off x="4357686" y="6143644"/>
            <a:ext cx="4786314" cy="1588"/>
          </a:xfrm>
          <a:prstGeom prst="line">
            <a:avLst/>
          </a:prstGeom>
          <a:noFill/>
          <a:ln w="76200" cmpd="dbl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直線コネクタ 61"/>
          <p:cNvCxnSpPr/>
          <p:nvPr/>
        </p:nvCxnSpPr>
        <p:spPr>
          <a:xfrm rot="10800000">
            <a:off x="4357686" y="5500702"/>
            <a:ext cx="4786314" cy="1588"/>
          </a:xfrm>
          <a:prstGeom prst="line">
            <a:avLst/>
          </a:prstGeom>
          <a:noFill/>
          <a:ln w="76200" cmpd="dbl">
            <a:solidFill>
              <a:schemeClr val="tx1"/>
            </a:solidFill>
            <a:round/>
            <a:headEnd/>
            <a:tailEnd/>
          </a:ln>
        </p:spPr>
      </p:cxnSp>
      <p:pic>
        <p:nvPicPr>
          <p:cNvPr id="67" name="図 6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33312" y="5633441"/>
            <a:ext cx="4324968" cy="438765"/>
          </a:xfrm>
          <a:prstGeom prst="rect">
            <a:avLst/>
          </a:prstGeom>
          <a:noFill/>
          <a:ln/>
          <a:effectLst/>
        </p:spPr>
      </p:pic>
      <p:sp>
        <p:nvSpPr>
          <p:cNvPr id="70" name="テキスト ボックス 69"/>
          <p:cNvSpPr txBox="1"/>
          <p:nvPr/>
        </p:nvSpPr>
        <p:spPr>
          <a:xfrm>
            <a:off x="6215074" y="614364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800" dirty="0" smtClean="0"/>
              <a:t>…</a:t>
            </a:r>
            <a:endParaRPr kumimoji="1" lang="en-US" sz="2800" dirty="0" smtClean="0"/>
          </a:p>
        </p:txBody>
      </p:sp>
      <p:grpSp>
        <p:nvGrpSpPr>
          <p:cNvPr id="74" name="グループ化 73"/>
          <p:cNvGrpSpPr/>
          <p:nvPr/>
        </p:nvGrpSpPr>
        <p:grpSpPr>
          <a:xfrm>
            <a:off x="0" y="6500834"/>
            <a:ext cx="5929322" cy="357166"/>
            <a:chOff x="0" y="6500834"/>
            <a:chExt cx="5286380" cy="357166"/>
          </a:xfrm>
        </p:grpSpPr>
        <p:sp>
          <p:nvSpPr>
            <p:cNvPr id="71" name="角丸四角形吹き出し 70"/>
            <p:cNvSpPr/>
            <p:nvPr/>
          </p:nvSpPr>
          <p:spPr>
            <a:xfrm>
              <a:off x="0" y="6500834"/>
              <a:ext cx="5286380" cy="357166"/>
            </a:xfrm>
            <a:prstGeom prst="wedgeRoundRectCallout">
              <a:avLst>
                <a:gd name="adj1" fmla="val -31840"/>
                <a:gd name="adj2" fmla="val -84903"/>
                <a:gd name="adj3" fmla="val 16667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r>
                <a:rPr kumimoji="1" lang="en-US" dirty="0" smtClean="0">
                  <a:solidFill>
                    <a:schemeClr val="bg1"/>
                  </a:solidFill>
                </a:rPr>
                <a:t>an </a:t>
              </a:r>
              <a:r>
                <a:rPr kumimoji="1" lang="en-US" dirty="0" err="1" smtClean="0">
                  <a:solidFill>
                    <a:schemeClr val="bg1"/>
                  </a:solidFill>
                </a:rPr>
                <a:t>morphism</a:t>
              </a:r>
              <a:r>
                <a:rPr kumimoji="1" lang="en-US" dirty="0" smtClean="0">
                  <a:solidFill>
                    <a:schemeClr val="bg1"/>
                  </a:solidFill>
                </a:rPr>
                <a:t> in </a:t>
              </a:r>
              <a:r>
                <a:rPr kumimoji="1" lang="en-US" dirty="0" err="1" smtClean="0">
                  <a:solidFill>
                    <a:schemeClr val="bg1"/>
                  </a:solidFill>
                  <a:latin typeface="cmbx10" pitchFamily="34" charset="0"/>
                </a:rPr>
                <a:t>PLTh</a:t>
              </a:r>
              <a:r>
                <a:rPr kumimoji="1" lang="en-US" dirty="0" smtClean="0">
                  <a:solidFill>
                    <a:schemeClr val="bg1"/>
                  </a:solidFill>
                </a:rPr>
                <a:t>, interpreted via </a:t>
              </a:r>
              <a:endParaRPr kumimoji="1" lang="en-US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73" name="図 72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00430" y="6544586"/>
              <a:ext cx="1645695" cy="2857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6" name="角丸四角形吹き出し 75"/>
          <p:cNvSpPr/>
          <p:nvPr/>
        </p:nvSpPr>
        <p:spPr>
          <a:xfrm>
            <a:off x="6643670" y="6500834"/>
            <a:ext cx="2500330" cy="357166"/>
          </a:xfrm>
          <a:prstGeom prst="wedgeRoundRectCallout">
            <a:avLst>
              <a:gd name="adj1" fmla="val -44147"/>
              <a:gd name="adj2" fmla="val -87399"/>
              <a:gd name="adj3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kumimoji="1" lang="en-US" dirty="0" smtClean="0">
                <a:solidFill>
                  <a:schemeClr val="bg1"/>
                </a:solidFill>
              </a:rPr>
              <a:t>via equations in </a:t>
            </a:r>
            <a:r>
              <a:rPr kumimoji="1" lang="en-US" dirty="0" err="1" smtClean="0">
                <a:solidFill>
                  <a:schemeClr val="bg1"/>
                </a:solidFill>
                <a:latin typeface="cmbx10" pitchFamily="34" charset="0"/>
              </a:rPr>
              <a:t>PLTh</a:t>
            </a:r>
            <a:endParaRPr kumimoji="1"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70" grpId="0"/>
      <p:bldP spid="7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Future work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sz="2800" dirty="0" smtClean="0"/>
              <a:t>Richer component calculi</a:t>
            </a:r>
          </a:p>
          <a:p>
            <a:pPr lvl="1"/>
            <a:r>
              <a:rPr kumimoji="1" lang="en-US" sz="2400" dirty="0" smtClean="0"/>
              <a:t>feedback </a:t>
            </a:r>
            <a:r>
              <a:rPr kumimoji="1" lang="en-US" sz="2400" dirty="0" smtClean="0">
                <a:sym typeface="Wingdings" pitchFamily="2" charset="2"/>
              </a:rPr>
              <a:t> traced </a:t>
            </a:r>
            <a:r>
              <a:rPr kumimoji="1" lang="en-US" sz="2400" dirty="0" err="1" smtClean="0">
                <a:sym typeface="Wingdings" pitchFamily="2" charset="2"/>
              </a:rPr>
              <a:t>monoidal</a:t>
            </a:r>
            <a:r>
              <a:rPr kumimoji="1" lang="en-US" sz="2400" dirty="0" smtClean="0">
                <a:sym typeface="Wingdings" pitchFamily="2" charset="2"/>
              </a:rPr>
              <a:t> structure?</a:t>
            </a:r>
          </a:p>
          <a:p>
            <a:pPr lvl="1"/>
            <a:r>
              <a:rPr kumimoji="1" lang="en-US" sz="2400" dirty="0" smtClean="0">
                <a:sym typeface="Wingdings" pitchFamily="2" charset="2"/>
              </a:rPr>
              <a:t>delayed/</a:t>
            </a:r>
            <a:r>
              <a:rPr kumimoji="1" lang="en-US" sz="2400" dirty="0" err="1" smtClean="0">
                <a:sym typeface="Wingdings" pitchFamily="2" charset="2"/>
              </a:rPr>
              <a:t>lossy</a:t>
            </a:r>
            <a:r>
              <a:rPr kumimoji="1" lang="en-US" sz="2400" dirty="0" smtClean="0">
                <a:sym typeface="Wingdings" pitchFamily="2" charset="2"/>
              </a:rPr>
              <a:t> channels  different effect monad </a:t>
            </a:r>
            <a:r>
              <a:rPr kumimoji="1" lang="en-US" sz="2400" dirty="0" smtClean="0">
                <a:latin typeface="cmmib10" pitchFamily="34" charset="0"/>
                <a:sym typeface="Wingdings" pitchFamily="2" charset="2"/>
              </a:rPr>
              <a:t>T </a:t>
            </a:r>
            <a:r>
              <a:rPr kumimoji="1" lang="en-US" sz="2400" dirty="0" smtClean="0">
                <a:sym typeface="Wingdings" pitchFamily="2" charset="2"/>
              </a:rPr>
              <a:t> ?</a:t>
            </a:r>
          </a:p>
          <a:p>
            <a:endParaRPr kumimoji="1" lang="en-US" sz="2800" dirty="0" smtClean="0">
              <a:sym typeface="Wingdings" pitchFamily="2" charset="2"/>
            </a:endParaRPr>
          </a:p>
          <a:p>
            <a:endParaRPr kumimoji="1" lang="en-US" sz="2800" dirty="0" smtClean="0">
              <a:sym typeface="Wingdings" pitchFamily="2" charset="2"/>
            </a:endParaRPr>
          </a:p>
          <a:p>
            <a:r>
              <a:rPr kumimoji="1" lang="en-US" sz="2800" dirty="0" smtClean="0">
                <a:sym typeface="Wingdings" pitchFamily="2" charset="2"/>
              </a:rPr>
              <a:t>Other “algebra in algebra”</a:t>
            </a:r>
          </a:p>
          <a:p>
            <a:pPr lvl="1"/>
            <a:r>
              <a:rPr kumimoji="1" lang="en-US" sz="2400" dirty="0" smtClean="0">
                <a:sym typeface="Wingdings" pitchFamily="2" charset="2"/>
              </a:rPr>
              <a:t>f</a:t>
            </a:r>
            <a:r>
              <a:rPr kumimoji="1" lang="en-US" sz="2400" dirty="0" smtClean="0">
                <a:sym typeface="Wingdings" pitchFamily="2" charset="2"/>
              </a:rPr>
              <a:t>or component calculi:  </a:t>
            </a:r>
            <a:r>
              <a:rPr kumimoji="1" lang="en-US" sz="2400" dirty="0" smtClean="0">
                <a:latin typeface="msbm10" pitchFamily="34" charset="0"/>
                <a:sym typeface="Wingdings" pitchFamily="2" charset="2"/>
              </a:rPr>
              <a:t>L</a:t>
            </a:r>
            <a:r>
              <a:rPr kumimoji="1" lang="en-US" sz="2400" dirty="0" smtClean="0">
                <a:sym typeface="Wingdings" pitchFamily="2" charset="2"/>
              </a:rPr>
              <a:t>-algebra in </a:t>
            </a:r>
            <a:r>
              <a:rPr kumimoji="1" lang="en-US" sz="2400" dirty="0" smtClean="0">
                <a:latin typeface="msbm10" pitchFamily="34" charset="0"/>
                <a:sym typeface="Wingdings" pitchFamily="2" charset="2"/>
              </a:rPr>
              <a:t>L</a:t>
            </a:r>
            <a:r>
              <a:rPr kumimoji="1" lang="en-US" sz="2400" dirty="0" smtClean="0">
                <a:sym typeface="Wingdings" pitchFamily="2" charset="2"/>
              </a:rPr>
              <a:t>-algebra</a:t>
            </a:r>
          </a:p>
          <a:p>
            <a:pPr lvl="1"/>
            <a:r>
              <a:rPr kumimoji="1" lang="en-US" sz="2400" dirty="0" smtClean="0">
                <a:sym typeface="Wingdings" pitchFamily="2" charset="2"/>
              </a:rPr>
              <a:t>i</a:t>
            </a:r>
            <a:r>
              <a:rPr kumimoji="1" lang="en-US" sz="2400" dirty="0" smtClean="0">
                <a:sym typeface="Wingdings" pitchFamily="2" charset="2"/>
              </a:rPr>
              <a:t>n general: </a:t>
            </a:r>
            <a:r>
              <a:rPr kumimoji="1" lang="en-US" sz="2400" dirty="0" smtClean="0">
                <a:latin typeface="msbm10" pitchFamily="34" charset="0"/>
                <a:sym typeface="Wingdings" pitchFamily="2" charset="2"/>
              </a:rPr>
              <a:t>L</a:t>
            </a:r>
            <a:r>
              <a:rPr kumimoji="1" lang="en-US" sz="2400" baseline="-25000" dirty="0" smtClean="0">
                <a:sym typeface="Wingdings" pitchFamily="2" charset="2"/>
              </a:rPr>
              <a:t>1</a:t>
            </a:r>
            <a:r>
              <a:rPr kumimoji="1" lang="en-US" sz="2400" dirty="0" smtClean="0">
                <a:sym typeface="Wingdings" pitchFamily="2" charset="2"/>
              </a:rPr>
              <a:t>-algebra in </a:t>
            </a:r>
            <a:r>
              <a:rPr kumimoji="1" lang="en-US" sz="2400" dirty="0" smtClean="0">
                <a:latin typeface="msbm10" pitchFamily="34" charset="0"/>
                <a:sym typeface="Wingdings" pitchFamily="2" charset="2"/>
              </a:rPr>
              <a:t>L</a:t>
            </a:r>
            <a:r>
              <a:rPr kumimoji="1" lang="en-US" sz="2400" baseline="-25000" dirty="0" smtClean="0">
                <a:sym typeface="Wingdings" pitchFamily="2" charset="2"/>
              </a:rPr>
              <a:t>2</a:t>
            </a:r>
            <a:r>
              <a:rPr kumimoji="1" lang="en-US" sz="2400" dirty="0" smtClean="0">
                <a:sym typeface="Wingdings" pitchFamily="2" charset="2"/>
              </a:rPr>
              <a:t>-algebra</a:t>
            </a:r>
          </a:p>
          <a:p>
            <a:pPr lvl="2"/>
            <a:r>
              <a:rPr kumimoji="1" lang="en-US" sz="2000" dirty="0" smtClean="0">
                <a:sym typeface="Wingdings" pitchFamily="2" charset="2"/>
              </a:rPr>
              <a:t>usually: </a:t>
            </a:r>
            <a:r>
              <a:rPr kumimoji="1" lang="en-US" sz="2000" dirty="0" smtClean="0">
                <a:latin typeface="msbm10" pitchFamily="34" charset="0"/>
                <a:sym typeface="Wingdings" pitchFamily="2" charset="2"/>
              </a:rPr>
              <a:t>L</a:t>
            </a:r>
            <a:r>
              <a:rPr kumimoji="1" lang="en-US" sz="2000" baseline="-25000" dirty="0" smtClean="0">
                <a:sym typeface="Wingdings" pitchFamily="2" charset="2"/>
              </a:rPr>
              <a:t>2</a:t>
            </a:r>
            <a:r>
              <a:rPr kumimoji="1" lang="en-US" sz="2000" dirty="0" smtClean="0">
                <a:sym typeface="Wingdings" pitchFamily="2" charset="2"/>
              </a:rPr>
              <a:t>-algebra = “category with finite products”</a:t>
            </a:r>
          </a:p>
          <a:p>
            <a:pPr lvl="2"/>
            <a:r>
              <a:rPr kumimoji="1" lang="en-US" sz="2000" dirty="0" smtClean="0">
                <a:sym typeface="Wingdings" pitchFamily="2" charset="2"/>
              </a:rPr>
              <a:t>Theory of generalized </a:t>
            </a:r>
            <a:r>
              <a:rPr kumimoji="1" lang="en-US" sz="2000" dirty="0" err="1" smtClean="0">
                <a:sym typeface="Wingdings" pitchFamily="2" charset="2"/>
              </a:rPr>
              <a:t>operads</a:t>
            </a:r>
            <a:r>
              <a:rPr kumimoji="1" lang="en-US" sz="2000" dirty="0" smtClean="0">
                <a:sym typeface="Wingdings" pitchFamily="2" charset="2"/>
              </a:rPr>
              <a:t>/combinatorial species  </a:t>
            </a:r>
          </a:p>
          <a:p>
            <a:pPr lvl="2">
              <a:buNone/>
            </a:pPr>
            <a:r>
              <a:rPr kumimoji="1" lang="en-US" sz="2000" dirty="0" smtClean="0">
                <a:sym typeface="Wingdings" pitchFamily="2" charset="2"/>
              </a:rPr>
              <a:t>	</a:t>
            </a:r>
            <a:r>
              <a:rPr kumimoji="1"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[</a:t>
            </a:r>
            <a:r>
              <a:rPr kumimoji="1"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Leinster</a:t>
            </a:r>
            <a:r>
              <a:rPr kumimoji="1"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]  [Fiore-</a:t>
            </a:r>
            <a:r>
              <a:rPr kumimoji="1"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Gambino</a:t>
            </a:r>
            <a:r>
              <a:rPr kumimoji="1"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-Hyland-</a:t>
            </a:r>
            <a:r>
              <a:rPr kumimoji="1"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Winskel</a:t>
            </a:r>
            <a:r>
              <a:rPr kumimoji="1"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] [</a:t>
            </a:r>
            <a:r>
              <a:rPr kumimoji="1"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Curien</a:t>
            </a:r>
            <a:r>
              <a:rPr kumimoji="1"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]</a:t>
            </a:r>
            <a:endParaRPr kumimoji="1"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Conclusions</a:t>
            </a:r>
            <a:endParaRPr kumimoji="1" 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2571736" y="1428736"/>
          <a:ext cx="4286280" cy="30368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1065"/>
                <a:gridCol w="706943"/>
                <a:gridCol w="1808272"/>
              </a:tblGrid>
              <a:tr h="13108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components</a:t>
                      </a:r>
                    </a:p>
                    <a:p>
                      <a:pPr algn="ctr"/>
                      <a:r>
                        <a:rPr lang="en-US" sz="2400" dirty="0" smtClean="0"/>
                        <a:t>(state-based machines)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coalgebras</a:t>
                      </a:r>
                      <a:endParaRPr lang="en-US" sz="2400" dirty="0"/>
                    </a:p>
                  </a:txBody>
                  <a:tcPr anchor="ctr"/>
                </a:tc>
              </a:tr>
              <a:tr h="786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their behaviors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by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final </a:t>
                      </a:r>
                      <a:r>
                        <a:rPr lang="en-US" sz="2400" dirty="0" err="1" smtClean="0"/>
                        <a:t>coalgebra</a:t>
                      </a:r>
                      <a:endParaRPr lang="en-US" sz="2400" dirty="0"/>
                    </a:p>
                  </a:txBody>
                  <a:tcPr anchor="ctr"/>
                </a:tc>
              </a:tr>
              <a:tr h="903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calculus</a:t>
                      </a:r>
                      <a:r>
                        <a:rPr lang="en-US" sz="2400" baseline="0" dirty="0" smtClean="0"/>
                        <a:t> on them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algebraic structure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左カーブ矢印 9"/>
          <p:cNvSpPr/>
          <p:nvPr/>
        </p:nvSpPr>
        <p:spPr>
          <a:xfrm rot="10800000">
            <a:off x="4786314" y="3143248"/>
            <a:ext cx="571504" cy="1000132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11" name="左カーブ矢印 10"/>
          <p:cNvSpPr/>
          <p:nvPr/>
        </p:nvSpPr>
        <p:spPr>
          <a:xfrm rot="10800000" flipH="1">
            <a:off x="6643702" y="2000240"/>
            <a:ext cx="642942" cy="2214578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endParaRPr kumimoji="1" lang="en-US" dirty="0">
              <a:solidFill>
                <a:schemeClr val="tx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4143340" y="500042"/>
            <a:ext cx="5000660" cy="857280"/>
          </a:xfrm>
          <a:prstGeom prst="wedgeRoundRectCallout">
            <a:avLst>
              <a:gd name="adj1" fmla="val 7974"/>
              <a:gd name="adj2" fmla="val 14458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800" b="1" dirty="0" smtClean="0">
                <a:solidFill>
                  <a:schemeClr val="tx1"/>
                </a:solidFill>
              </a:rPr>
              <a:t>The Microcosm Principle </a:t>
            </a:r>
            <a:endParaRPr kumimoji="1"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what’s </a:t>
            </a:r>
            <a:r>
              <a:rPr kumimoji="1" lang="en-US" sz="2000" dirty="0" smtClean="0">
                <a:solidFill>
                  <a:schemeClr val="tx1"/>
                </a:solidFill>
              </a:rPr>
              <a:t>new: many-sorted, pseudo algebra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  <p:sp>
        <p:nvSpPr>
          <p:cNvPr id="14" name="上矢印 13"/>
          <p:cNvSpPr/>
          <p:nvPr/>
        </p:nvSpPr>
        <p:spPr>
          <a:xfrm>
            <a:off x="1857356" y="4500570"/>
            <a:ext cx="3071834" cy="1285884"/>
          </a:xfrm>
          <a:prstGeom prst="upArrow">
            <a:avLst>
              <a:gd name="adj1" fmla="val 74086"/>
              <a:gd name="adj2" fmla="val 291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</a:rPr>
              <a:t>compositionality</a:t>
            </a:r>
          </a:p>
          <a:p>
            <a:pPr algn="ctr"/>
            <a:r>
              <a:rPr kumimoji="1" lang="en-US" sz="2400" dirty="0" smtClean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15" name="雲形吹き出し 14"/>
          <p:cNvSpPr/>
          <p:nvPr/>
        </p:nvSpPr>
        <p:spPr>
          <a:xfrm>
            <a:off x="-500098" y="2357430"/>
            <a:ext cx="3214710" cy="1571636"/>
          </a:xfrm>
          <a:prstGeom prst="cloudCallout">
            <a:avLst>
              <a:gd name="adj1" fmla="val 43025"/>
              <a:gd name="adj2" fmla="val 48893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dirty="0" smtClean="0">
                <a:solidFill>
                  <a:schemeClr val="tx1"/>
                </a:solidFill>
              </a:rPr>
              <a:t>Hughes’ </a:t>
            </a:r>
            <a:r>
              <a:rPr kumimoji="1" lang="en-US" b="1" dirty="0" smtClean="0">
                <a:solidFill>
                  <a:schemeClr val="tx1"/>
                </a:solidFill>
              </a:rPr>
              <a:t>arrow</a:t>
            </a:r>
            <a:r>
              <a:rPr kumimoji="1" lang="en-US" dirty="0" smtClean="0">
                <a:solidFill>
                  <a:schemeClr val="tx1"/>
                </a:solidFill>
              </a:rPr>
              <a:t>, </a:t>
            </a:r>
            <a:r>
              <a:rPr kumimoji="1" lang="en-US" b="1" dirty="0" err="1" smtClean="0">
                <a:solidFill>
                  <a:schemeClr val="tx1"/>
                </a:solidFill>
              </a:rPr>
              <a:t>Freyd</a:t>
            </a:r>
            <a:r>
              <a:rPr kumimoji="1" lang="en-US" b="1" dirty="0" smtClean="0">
                <a:solidFill>
                  <a:schemeClr val="tx1"/>
                </a:solidFill>
              </a:rPr>
              <a:t> category</a:t>
            </a:r>
            <a:r>
              <a:rPr kumimoji="1" lang="en-US" dirty="0" smtClean="0">
                <a:solidFill>
                  <a:schemeClr val="tx1"/>
                </a:solidFill>
              </a:rPr>
              <a:t>, … from functional programming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143504" y="5643578"/>
            <a:ext cx="3767166" cy="10001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Bef>
                <a:spcPts val="0"/>
              </a:spcBef>
            </a:pPr>
            <a:r>
              <a:rPr lang="de-A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attention!</a:t>
            </a:r>
          </a:p>
          <a:p>
            <a:r>
              <a:rPr lang="de-AT" sz="1600" dirty="0" smtClean="0"/>
              <a:t>Ichiro Hasuo (Kyoto, Japan)</a:t>
            </a:r>
          </a:p>
          <a:p>
            <a:r>
              <a:rPr lang="de-AT" sz="1600" dirty="0" smtClean="0"/>
              <a:t>http://</a:t>
            </a:r>
            <a:r>
              <a:rPr lang="de-AT" sz="1600" dirty="0" smtClean="0"/>
              <a:t>www.kurims.kyoto-u.ac.jp/~</a:t>
            </a:r>
            <a:r>
              <a:rPr lang="de-AT" sz="1600" dirty="0" smtClean="0"/>
              <a:t>ichiro</a:t>
            </a:r>
            <a:endParaRPr lang="de-A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Conclusion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雲形吹き出し 22"/>
          <p:cNvSpPr/>
          <p:nvPr/>
        </p:nvSpPr>
        <p:spPr>
          <a:xfrm>
            <a:off x="-1571668" y="3500438"/>
            <a:ext cx="12144460" cy="3786214"/>
          </a:xfrm>
          <a:prstGeom prst="cloudCallout">
            <a:avLst>
              <a:gd name="adj1" fmla="val -20174"/>
              <a:gd name="adj2" fmla="val -49072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r>
              <a:rPr kumimoji="1" lang="en-US" sz="2400" dirty="0" smtClean="0">
                <a:solidFill>
                  <a:schemeClr val="tx1"/>
                </a:solidFill>
              </a:rPr>
              <a:t>obtaining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447801"/>
            <a:ext cx="7392987" cy="5105399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ja-JP" sz="2800" dirty="0" smtClean="0"/>
              <a:t>Assume</a:t>
            </a:r>
          </a:p>
          <a:p>
            <a:pPr eaLnBrk="1" hangingPunct="1">
              <a:buFont typeface="Wingdings" pitchFamily="2" charset="2"/>
              <a:buNone/>
            </a:pPr>
            <a:endParaRPr lang="en-US" altLang="ja-JP" sz="2800" dirty="0" smtClean="0"/>
          </a:p>
          <a:p>
            <a:pPr marL="624078" indent="-514350">
              <a:buNone/>
            </a:pPr>
            <a:endParaRPr lang="en-US" altLang="ja-JP" sz="2800" b="1" i="1" dirty="0" smtClean="0"/>
          </a:p>
          <a:p>
            <a:pPr marL="624078" indent="-514350">
              <a:buNone/>
            </a:pPr>
            <a:r>
              <a:rPr lang="en-US" altLang="ja-JP" sz="2400" dirty="0" smtClean="0"/>
              <a:t>1.   </a:t>
            </a:r>
            <a:r>
              <a:rPr lang="en-US" altLang="ja-JP" sz="2400" b="1" dirty="0" err="1" smtClean="0"/>
              <a:t>Coalg</a:t>
            </a:r>
            <a:r>
              <a:rPr lang="en-US" altLang="ja-JP" sz="2400" b="1" baseline="-25000" dirty="0" err="1" smtClean="0">
                <a:latin typeface="cmmi10" pitchFamily="34" charset="0"/>
              </a:rPr>
              <a:t>F</a:t>
            </a:r>
            <a:r>
              <a:rPr lang="en-US" altLang="ja-JP" sz="2400" b="1" dirty="0" smtClean="0"/>
              <a:t>  </a:t>
            </a:r>
            <a:r>
              <a:rPr lang="en-US" altLang="ja-JP" sz="2400" dirty="0" smtClean="0"/>
              <a:t>is an</a:t>
            </a:r>
            <a:r>
              <a:rPr lang="en-US" altLang="ja-JP" sz="2400" b="1" dirty="0" smtClean="0"/>
              <a:t> </a:t>
            </a:r>
            <a:r>
              <a:rPr kumimoji="1" lang="en-US" altLang="ja-JP" sz="2400" b="1" dirty="0" smtClean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lang="en-US" altLang="ja-JP" sz="2400" dirty="0" smtClean="0"/>
              <a:t>-category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Compositionality theorem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048000" y="1447800"/>
            <a:ext cx="5029200" cy="1219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l" rtl="0" fontAlgn="base"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Char char="¡"/>
            </a:pPr>
            <a:r>
              <a:rPr kumimoji="1" lang="en-US" altLang="ja-JP" sz="2400" b="1" kern="1200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C</a:t>
            </a:r>
            <a:r>
              <a:rPr kumimoji="1" lang="en-US" altLang="ja-JP" sz="2400" b="1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is an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-category</a:t>
            </a:r>
          </a:p>
          <a:p>
            <a:pPr marL="342900" indent="-342900" algn="l" rtl="0" fontAlgn="base"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Char char="¡"/>
            </a:pPr>
            <a:r>
              <a:rPr kumimoji="1" lang="en-US" altLang="ja-JP" sz="2400" kern="1200" dirty="0">
                <a:solidFill>
                  <a:prstClr val="black"/>
                </a:solidFill>
                <a:latin typeface="cmbxti10" pitchFamily="34" charset="0"/>
                <a:ea typeface="ＭＳ Ｐゴシック"/>
                <a:sym typeface="Wingdings" pitchFamily="2" charset="2"/>
              </a:rPr>
              <a:t>F</a:t>
            </a:r>
            <a:r>
              <a:rPr kumimoji="1" lang="en-US" altLang="ja-JP" sz="2400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: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C</a:t>
            </a:r>
            <a:r>
              <a:rPr kumimoji="1" lang="en-US" altLang="ja-JP" sz="2400" b="1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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C</a:t>
            </a:r>
            <a:r>
              <a:rPr kumimoji="1" lang="en-US" altLang="ja-JP" sz="2400" b="1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is a lax </a:t>
            </a:r>
            <a:r>
              <a:rPr kumimoji="1" lang="en-US" altLang="ja-JP" sz="2400" b="1" dirty="0">
                <a:solidFill>
                  <a:prstClr val="black"/>
                </a:solidFill>
                <a:latin typeface="msbm10" pitchFamily="34" charset="0"/>
                <a:ea typeface="ＭＳ Ｐゴシック"/>
                <a:sym typeface="Wingdings" pitchFamily="2" charset="2"/>
              </a:rPr>
              <a:t>L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-</a:t>
            </a:r>
            <a:r>
              <a:rPr kumimoji="1" lang="en-US" altLang="ja-JP" sz="2400" kern="1200" dirty="0" err="1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functor</a:t>
            </a:r>
            <a:r>
              <a:rPr kumimoji="1" lang="en-US" altLang="ja-JP" sz="2400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</a:p>
          <a:p>
            <a:pPr marL="342900" indent="-342900" algn="l" rtl="0" fontAlgn="base">
              <a:spcAft>
                <a:spcPct val="0"/>
              </a:spcAft>
              <a:buClr>
                <a:srgbClr val="464646"/>
              </a:buClr>
              <a:buSzPct val="70000"/>
              <a:buFont typeface="Wingdings" pitchFamily="2" charset="2"/>
              <a:buChar char="¡"/>
            </a:pP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there is a final </a:t>
            </a:r>
            <a:r>
              <a:rPr kumimoji="1" lang="en-US" altLang="ja-JP" sz="2400" kern="1200" dirty="0" err="1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coalgebra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 </a:t>
            </a:r>
            <a:r>
              <a:rPr kumimoji="1" lang="en-US" altLang="ja-JP" sz="2400" dirty="0">
                <a:solidFill>
                  <a:prstClr val="black"/>
                </a:solidFill>
                <a:latin typeface="cmbxti10" pitchFamily="34" charset="0"/>
                <a:ea typeface="ＭＳ Ｐゴシック"/>
                <a:sym typeface="Wingdings" pitchFamily="2" charset="2"/>
              </a:rPr>
              <a:t>Z</a:t>
            </a:r>
            <a:r>
              <a:rPr kumimoji="1" lang="en-US" altLang="ja-JP" sz="2400" i="1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 </a:t>
            </a:r>
            <a:r>
              <a:rPr kumimoji="1" lang="en-US" altLang="ja-JP" sz="2400" kern="1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  <a:sym typeface="Wingdings" pitchFamily="2" charset="2"/>
              </a:rPr>
              <a:t> </a:t>
            </a:r>
            <a:r>
              <a:rPr kumimoji="1" lang="en-US" altLang="ja-JP" sz="2400" dirty="0">
                <a:solidFill>
                  <a:prstClr val="black"/>
                </a:solidFill>
                <a:latin typeface="cmbxti10" pitchFamily="34" charset="0"/>
                <a:ea typeface="ＭＳ Ｐゴシック"/>
                <a:sym typeface="Wingdings" pitchFamily="2" charset="2"/>
              </a:rPr>
              <a:t>FZ</a:t>
            </a:r>
          </a:p>
        </p:txBody>
      </p:sp>
      <p:pic>
        <p:nvPicPr>
          <p:cNvPr id="22" name="図 21" descr="lift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067" y="3714752"/>
            <a:ext cx="2203933" cy="2862807"/>
          </a:xfrm>
          <a:prstGeom prst="rect">
            <a:avLst/>
          </a:prstGeom>
        </p:spPr>
      </p:pic>
      <p:pic>
        <p:nvPicPr>
          <p:cNvPr id="24" name="図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034" y="4643446"/>
            <a:ext cx="5913949" cy="1785950"/>
          </a:xfrm>
          <a:prstGeom prst="rect">
            <a:avLst/>
          </a:prstGeom>
          <a:noFill/>
          <a:ln/>
          <a:effectLst/>
        </p:spPr>
      </p:pic>
    </p:spTree>
    <p:custDataLst>
      <p:tags r:id="rId1"/>
    </p:custDataLst>
  </p:cSld>
  <p:clrMapOvr>
    <a:masterClrMapping/>
  </p:clrMapOvr>
  <p:transition advTm="940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dirty="0" smtClean="0"/>
              <a:t>Component calculus: background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b="1" dirty="0" smtClean="0"/>
              <a:t>Modular design</a:t>
            </a:r>
          </a:p>
          <a:p>
            <a:pPr lvl="1"/>
            <a:r>
              <a:rPr kumimoji="1" lang="en-US" dirty="0" smtClean="0"/>
              <a:t>Against fast-growing complexity of systems</a:t>
            </a:r>
          </a:p>
          <a:p>
            <a:pPr lvl="1"/>
            <a:r>
              <a:rPr kumimoji="1" lang="en-US" dirty="0" smtClean="0"/>
              <a:t>Brings order to otherwise messed-up design process</a:t>
            </a:r>
          </a:p>
          <a:p>
            <a:pPr lvl="1"/>
            <a:endParaRPr kumimoji="1" lang="en-US" dirty="0" smtClean="0"/>
          </a:p>
          <a:p>
            <a:r>
              <a:rPr kumimoji="1" lang="en-US" b="1" dirty="0" smtClean="0"/>
              <a:t>Middle-ware layer</a:t>
            </a:r>
          </a:p>
          <a:p>
            <a:pPr lvl="1"/>
            <a:r>
              <a:rPr kumimoji="1" lang="en-US" dirty="0" smtClean="0"/>
              <a:t>You won’t code everything from scratch, but</a:t>
            </a:r>
          </a:p>
          <a:p>
            <a:pPr lvl="1"/>
            <a:r>
              <a:rPr kumimoji="1" lang="en-US" dirty="0" smtClean="0"/>
              <a:t>buy software components from other vendors,</a:t>
            </a:r>
          </a:p>
          <a:p>
            <a:pPr lvl="1"/>
            <a:r>
              <a:rPr kumimoji="1" lang="en-US" dirty="0" smtClean="0"/>
              <a:t>which you compose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857224" y="1214422"/>
            <a:ext cx="7715304" cy="1857388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</a:pPr>
            <a:endParaRPr kumimoji="1" lang="en-US" sz="2800" i="1" dirty="0" smtClean="0">
              <a:sym typeface="Wingdings" pitchFamily="2" charset="2"/>
            </a:endParaRPr>
          </a:p>
        </p:txBody>
      </p:sp>
      <p:sp>
        <p:nvSpPr>
          <p:cNvPr id="19" name="雲形吹き出し 18"/>
          <p:cNvSpPr/>
          <p:nvPr/>
        </p:nvSpPr>
        <p:spPr>
          <a:xfrm>
            <a:off x="3929058" y="2857496"/>
            <a:ext cx="4572032" cy="714380"/>
          </a:xfrm>
          <a:prstGeom prst="cloudCallout">
            <a:avLst>
              <a:gd name="adj1" fmla="val -11040"/>
              <a:gd name="adj2" fmla="val -9789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dirty="0" smtClean="0"/>
              <a:t>Components as </a:t>
            </a:r>
            <a:r>
              <a:rPr kumimoji="1" lang="en-US" dirty="0" err="1" smtClean="0"/>
              <a:t>coalgebras</a:t>
            </a:r>
            <a:r>
              <a:rPr kumimoji="1" lang="en-US" dirty="0" smtClean="0"/>
              <a:t> </a:t>
            </a:r>
            <a:r>
              <a:rPr kumimoji="1"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[</a:t>
            </a:r>
            <a:r>
              <a:rPr kumimoji="1"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Barbosa</a:t>
            </a:r>
            <a:r>
              <a:rPr kumimoji="1"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, PhD thesis]</a:t>
            </a:r>
            <a:endParaRPr kumimoji="1" lang="en-US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857356" y="1357298"/>
            <a:ext cx="1071570" cy="1571636"/>
            <a:chOff x="7500958" y="1643050"/>
            <a:chExt cx="785818" cy="1318921"/>
          </a:xfrm>
        </p:grpSpPr>
        <p:sp>
          <p:nvSpPr>
            <p:cNvPr id="5" name="角丸四角形 4"/>
            <p:cNvSpPr/>
            <p:nvPr/>
          </p:nvSpPr>
          <p:spPr>
            <a:xfrm>
              <a:off x="7500958" y="2071678"/>
              <a:ext cx="714380" cy="500066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3200" dirty="0" smtClean="0">
                  <a:solidFill>
                    <a:schemeClr val="bg1"/>
                  </a:solidFill>
                  <a:latin typeface="cmmib10" pitchFamily="34" charset="0"/>
                </a:rPr>
                <a:t>c</a:t>
              </a:r>
            </a:p>
          </p:txBody>
        </p:sp>
        <p:cxnSp>
          <p:nvCxnSpPr>
            <p:cNvPr id="6" name="直線矢印コネクタ 5"/>
            <p:cNvCxnSpPr>
              <a:endCxn id="5" idx="0"/>
            </p:cNvCxnSpPr>
            <p:nvPr/>
          </p:nvCxnSpPr>
          <p:spPr>
            <a:xfrm rot="5400000">
              <a:off x="7679553" y="1893083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>
              <a:stCxn id="5" idx="2"/>
            </p:cNvCxnSpPr>
            <p:nvPr/>
          </p:nvCxnSpPr>
          <p:spPr>
            <a:xfrm rot="5400000">
              <a:off x="7715272" y="2714620"/>
              <a:ext cx="285752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7929586" y="1643050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>
                  <a:latin typeface="cmmib10" pitchFamily="34" charset="0"/>
                </a:rPr>
                <a:t>I</a:t>
              </a:r>
              <a:endParaRPr kumimoji="1" lang="en-US" sz="2400" dirty="0">
                <a:latin typeface="cmmib10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929586" y="2500306"/>
              <a:ext cx="3571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>
                  <a:latin typeface="cmmib10" pitchFamily="34" charset="0"/>
                </a:rPr>
                <a:t>J</a:t>
              </a:r>
              <a:endParaRPr kumimoji="1" lang="en-US" sz="2400" dirty="0">
                <a:latin typeface="cmmib10" pitchFamily="34" charset="0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3571868" y="200024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800" dirty="0" smtClean="0"/>
              <a:t>as</a:t>
            </a:r>
            <a:endParaRPr kumimoji="1" lang="en-US" sz="2800" dirty="0"/>
          </a:p>
        </p:txBody>
      </p:sp>
      <p:pic>
        <p:nvPicPr>
          <p:cNvPr id="16" name="図 1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8783" y="1500174"/>
            <a:ext cx="2269768" cy="1286270"/>
          </a:xfrm>
          <a:prstGeom prst="rect">
            <a:avLst/>
          </a:prstGeom>
          <a:noFill/>
          <a:ln/>
          <a:effectLst/>
        </p:spPr>
      </p:pic>
      <p:pic>
        <p:nvPicPr>
          <p:cNvPr id="20" name="図 1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8034" y="3071810"/>
            <a:ext cx="3000258" cy="383992"/>
          </a:xfrm>
          <a:prstGeom prst="rect">
            <a:avLst/>
          </a:prstGeom>
          <a:noFill/>
          <a:ln/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7000892" y="2000240"/>
            <a:ext cx="142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800" dirty="0" smtClean="0"/>
              <a:t>in </a:t>
            </a:r>
            <a:r>
              <a:rPr kumimoji="1" lang="en-US" sz="2800" dirty="0" smtClean="0">
                <a:latin typeface="cmbx12" pitchFamily="34" charset="0"/>
              </a:rPr>
              <a:t>Sets</a:t>
            </a:r>
            <a:endParaRPr kumimoji="1" lang="en-US" sz="2800" dirty="0">
              <a:latin typeface="cmbx12" pitchFamily="34" charset="0"/>
            </a:endParaRPr>
          </a:p>
        </p:txBody>
      </p:sp>
      <p:graphicFrame>
        <p:nvGraphicFramePr>
          <p:cNvPr id="21" name="コンテンツ プレースホルダ 20"/>
          <p:cNvGraphicFramePr>
            <a:graphicFrameLocks noGrp="1"/>
          </p:cNvGraphicFramePr>
          <p:nvPr>
            <p:ph idx="1"/>
          </p:nvPr>
        </p:nvGraphicFramePr>
        <p:xfrm>
          <a:off x="1071538" y="4214818"/>
          <a:ext cx="7358114" cy="2447649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7718"/>
                <a:gridCol w="3000396"/>
              </a:tblGrid>
              <a:tr h="5618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dirty="0" smtClean="0">
                          <a:latin typeface="cmbsy9" pitchFamily="34" charset="0"/>
                        </a:rPr>
                        <a:t>P</a:t>
                      </a:r>
                      <a:r>
                        <a:rPr kumimoji="1" lang="en-US" sz="2000" dirty="0" smtClean="0"/>
                        <a:t>    (</a:t>
                      </a:r>
                      <a:r>
                        <a:rPr kumimoji="1" lang="en-US" sz="2000" dirty="0" err="1" smtClean="0"/>
                        <a:t>powerset</a:t>
                      </a:r>
                      <a:r>
                        <a:rPr kumimoji="1" lang="en-US" sz="2000" dirty="0" smtClean="0"/>
                        <a:t>)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non-determinism</a:t>
                      </a:r>
                      <a:endParaRPr lang="en-US" sz="2000" dirty="0"/>
                    </a:p>
                  </a:txBody>
                  <a:tcPr anchor="ctr"/>
                </a:tc>
              </a:tr>
              <a:tr h="561883"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dirty="0" smtClean="0">
                          <a:latin typeface="cmbx10" pitchFamily="34" charset="0"/>
                        </a:rPr>
                        <a:t>1</a:t>
                      </a:r>
                      <a:r>
                        <a:rPr kumimoji="1" lang="en-US" sz="2000" dirty="0" smtClean="0"/>
                        <a:t>+</a:t>
                      </a:r>
                      <a:r>
                        <a:rPr kumimoji="1" lang="en-US" sz="2000" baseline="-25000" dirty="0" smtClean="0"/>
                        <a:t> </a:t>
                      </a:r>
                      <a:r>
                        <a:rPr kumimoji="1" lang="en-US" sz="2000" dirty="0" smtClean="0"/>
                        <a:t> _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exception</a:t>
                      </a:r>
                      <a:endParaRPr lang="en-US" sz="2000" dirty="0"/>
                    </a:p>
                  </a:txBody>
                  <a:tcPr anchor="ctr"/>
                </a:tc>
              </a:tr>
              <a:tr h="561883"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dirty="0" smtClean="0"/>
                        <a:t>(</a:t>
                      </a:r>
                      <a:r>
                        <a:rPr kumimoji="1" lang="en-US" sz="2000" dirty="0" smtClean="0">
                          <a:latin typeface="cmmib10" pitchFamily="34" charset="0"/>
                        </a:rPr>
                        <a:t>S </a:t>
                      </a:r>
                      <a:r>
                        <a:rPr kumimoji="1" lang="en-US" sz="2000" dirty="0" smtClean="0">
                          <a:latin typeface="cmsy10"/>
                        </a:rPr>
                        <a:t>£</a:t>
                      </a:r>
                      <a:r>
                        <a:rPr kumimoji="1" lang="en-US" sz="2000" dirty="0" smtClean="0"/>
                        <a:t> _)</a:t>
                      </a:r>
                      <a:r>
                        <a:rPr kumimoji="1" lang="en-US" sz="2000" baseline="30000" dirty="0" smtClean="0">
                          <a:latin typeface="cmmib10" pitchFamily="34" charset="0"/>
                        </a:rPr>
                        <a:t>S</a:t>
                      </a:r>
                      <a:r>
                        <a:rPr kumimoji="1" lang="en-US" sz="2000" baseline="3000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global state</a:t>
                      </a:r>
                    </a:p>
                  </a:txBody>
                  <a:tcPr anchor="ctr"/>
                </a:tc>
              </a:tr>
              <a:tr h="600368">
                <a:tc>
                  <a:txBody>
                    <a:bodyPr/>
                    <a:lstStyle/>
                    <a:p>
                      <a:pPr algn="ctr"/>
                      <a:r>
                        <a:rPr kumimoji="1" lang="en-US" sz="2000" b="1" dirty="0" smtClean="0">
                          <a:latin typeface="cmsy10" pitchFamily="34" charset="0"/>
                        </a:rPr>
                        <a:t>D</a:t>
                      </a:r>
                      <a:r>
                        <a:rPr kumimoji="1" lang="en-US" sz="2000" dirty="0" smtClean="0">
                          <a:latin typeface="cmmib10" pitchFamily="34" charset="0"/>
                        </a:rPr>
                        <a:t>X</a:t>
                      </a:r>
                      <a:r>
                        <a:rPr kumimoji="1" lang="en-US" sz="2000" dirty="0" smtClean="0"/>
                        <a:t> = </a:t>
                      </a:r>
                    </a:p>
                    <a:p>
                      <a:pPr algn="ctr"/>
                      <a:r>
                        <a:rPr kumimoji="1" lang="en-US" sz="2000" dirty="0" smtClean="0"/>
                        <a:t>{ </a:t>
                      </a:r>
                      <a:r>
                        <a:rPr kumimoji="1" lang="en-US" sz="2000" dirty="0" smtClean="0">
                          <a:latin typeface="cmmib10" pitchFamily="34" charset="0"/>
                        </a:rPr>
                        <a:t>d</a:t>
                      </a:r>
                      <a:r>
                        <a:rPr kumimoji="1" lang="en-US" sz="2000" dirty="0" smtClean="0"/>
                        <a:t>: </a:t>
                      </a:r>
                      <a:r>
                        <a:rPr kumimoji="1" lang="en-US" sz="2000" dirty="0" smtClean="0">
                          <a:latin typeface="cmmib10" pitchFamily="34" charset="0"/>
                        </a:rPr>
                        <a:t>X</a:t>
                      </a:r>
                      <a:r>
                        <a:rPr kumimoji="1" lang="en-US" sz="2000" dirty="0" smtClean="0">
                          <a:sym typeface="Wingdings" pitchFamily="2" charset="2"/>
                        </a:rPr>
                        <a:t> [0,1] | </a:t>
                      </a:r>
                      <a:r>
                        <a:rPr kumimoji="1" lang="en-US" sz="2000" dirty="0" smtClean="0">
                          <a:latin typeface="Symbol"/>
                          <a:sym typeface="Symbol"/>
                        </a:rPr>
                        <a:t></a:t>
                      </a:r>
                      <a:r>
                        <a:rPr kumimoji="1" lang="en-US" sz="2000" baseline="-25000" dirty="0" smtClean="0">
                          <a:latin typeface="cmmib10"/>
                          <a:sym typeface="Symbol"/>
                        </a:rPr>
                        <a:t>x</a:t>
                      </a:r>
                      <a:r>
                        <a:rPr kumimoji="1" lang="en-US" sz="2000" dirty="0" smtClean="0">
                          <a:sym typeface="Wingdings" pitchFamily="2" charset="2"/>
                        </a:rPr>
                        <a:t> </a:t>
                      </a:r>
                      <a:r>
                        <a:rPr kumimoji="1" lang="en-US" sz="2400" dirty="0" smtClean="0">
                          <a:latin typeface="cmmib10" pitchFamily="34" charset="0"/>
                          <a:sym typeface="Wingdings" pitchFamily="2" charset="2"/>
                        </a:rPr>
                        <a:t>d</a:t>
                      </a:r>
                      <a:r>
                        <a:rPr kumimoji="1" lang="en-US" sz="2000" dirty="0" smtClean="0">
                          <a:sym typeface="Wingdings" pitchFamily="2" charset="2"/>
                        </a:rPr>
                        <a:t>(</a:t>
                      </a:r>
                      <a:r>
                        <a:rPr kumimoji="1" lang="en-US" sz="2400" dirty="0" smtClean="0">
                          <a:latin typeface="cmmib10" pitchFamily="34" charset="0"/>
                          <a:sym typeface="Wingdings" pitchFamily="2" charset="2"/>
                        </a:rPr>
                        <a:t>x</a:t>
                      </a:r>
                      <a:r>
                        <a:rPr kumimoji="1" lang="en-US" sz="2000" dirty="0" smtClean="0">
                          <a:sym typeface="Wingdings" pitchFamily="2" charset="2"/>
                        </a:rPr>
                        <a:t>) = 1}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probability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Rounded Rectangle 5"/>
          <p:cNvSpPr/>
          <p:nvPr/>
        </p:nvSpPr>
        <p:spPr>
          <a:xfrm>
            <a:off x="428596" y="3786190"/>
            <a:ext cx="6357982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1" lang="en-US" sz="2800" dirty="0" smtClean="0">
                <a:solidFill>
                  <a:schemeClr val="bg1"/>
                </a:solidFill>
                <a:latin typeface="cmmib10" pitchFamily="34" charset="0"/>
              </a:rPr>
              <a:t>T  </a:t>
            </a:r>
            <a:r>
              <a:rPr kumimoji="1" lang="en-US" sz="2800" dirty="0" smtClean="0"/>
              <a:t>:  a </a:t>
            </a:r>
            <a:r>
              <a:rPr kumimoji="1" lang="en-US" sz="2800" b="1" dirty="0" smtClean="0"/>
              <a:t>monad </a:t>
            </a:r>
            <a:r>
              <a:rPr kumimoji="1" lang="en-US" sz="2800" dirty="0" smtClean="0"/>
              <a:t>for </a:t>
            </a:r>
            <a:r>
              <a:rPr kumimoji="1" lang="en-US" sz="2800" b="1" dirty="0" smtClean="0"/>
              <a:t>effect </a:t>
            </a:r>
            <a:r>
              <a:rPr kumimoji="1" lang="en-US" sz="2000" dirty="0" smtClean="0"/>
              <a:t>(cf. </a:t>
            </a:r>
            <a:r>
              <a:rPr kumimoji="1" lang="en-US" sz="2000" dirty="0" err="1" smtClean="0"/>
              <a:t>func</a:t>
            </a:r>
            <a:r>
              <a:rPr kumimoji="1" lang="en-US" sz="2000" dirty="0" smtClean="0"/>
              <a:t>. programming)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285720" y="1285860"/>
            <a:ext cx="8572560" cy="2714644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</a:pPr>
            <a:endParaRPr kumimoji="1" lang="en-US" sz="2800" i="1" dirty="0" smtClean="0">
              <a:solidFill>
                <a:schemeClr val="dk1"/>
              </a:solidFill>
              <a:sym typeface="Wingdings" pitchFamily="2" charset="2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sz="3600" dirty="0" smtClean="0"/>
              <a:t>Component calculus = algebra on </a:t>
            </a:r>
            <a:r>
              <a:rPr kumimoji="1" lang="en-US" sz="3600" dirty="0" err="1" smtClean="0">
                <a:latin typeface="cmbx10" pitchFamily="34" charset="0"/>
              </a:rPr>
              <a:t>Coalg</a:t>
            </a:r>
            <a:r>
              <a:rPr kumimoji="1" lang="en-US" sz="3600" baseline="-25000" dirty="0" err="1" smtClean="0">
                <a:latin typeface="cmbxti10" pitchFamily="34" charset="0"/>
              </a:rPr>
              <a:t>F</a:t>
            </a:r>
            <a:endParaRPr kumimoji="1" lang="en-US" sz="3600" dirty="0">
              <a:latin typeface="cmbxti10" pitchFamily="34" charset="0"/>
            </a:endParaRPr>
          </a:p>
        </p:txBody>
      </p:sp>
      <p:pic>
        <p:nvPicPr>
          <p:cNvPr id="15" name="図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5786" y="1564957"/>
            <a:ext cx="7355333" cy="2221233"/>
          </a:xfrm>
          <a:prstGeom prst="rect">
            <a:avLst/>
          </a:prstGeom>
          <a:noFill/>
          <a:ln/>
          <a:effectLst/>
        </p:spPr>
      </p:pic>
      <p:grpSp>
        <p:nvGrpSpPr>
          <p:cNvPr id="17" name="グループ化 16"/>
          <p:cNvGrpSpPr/>
          <p:nvPr/>
        </p:nvGrpSpPr>
        <p:grpSpPr>
          <a:xfrm>
            <a:off x="0" y="5714992"/>
            <a:ext cx="3714744" cy="1143008"/>
            <a:chOff x="0" y="5714992"/>
            <a:chExt cx="4143372" cy="114300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角丸四角形 11"/>
            <p:cNvSpPr/>
            <p:nvPr/>
          </p:nvSpPr>
          <p:spPr>
            <a:xfrm>
              <a:off x="0" y="5714992"/>
              <a:ext cx="4143372" cy="114300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>
                <a:buFont typeface="Arial" pitchFamily="34" charset="0"/>
                <a:buChar char="•"/>
              </a:pPr>
              <a:r>
                <a:rPr kumimoji="1" lang="en-US" sz="2000" dirty="0" smtClean="0">
                  <a:solidFill>
                    <a:schemeClr val="tx1"/>
                  </a:solidFill>
                </a:rPr>
                <a:t> no effect, for simplicity</a:t>
              </a:r>
            </a:p>
            <a:p>
              <a:pPr>
                <a:buFont typeface="Arial" pitchFamily="34" charset="0"/>
                <a:buChar char="•"/>
              </a:pPr>
              <a:r>
                <a:rPr kumimoji="1" lang="en-US" sz="2000" dirty="0" smtClean="0">
                  <a:solidFill>
                    <a:schemeClr val="tx1"/>
                  </a:solidFill>
                </a:rPr>
                <a:t> signature:  </a:t>
              </a:r>
            </a:p>
            <a:p>
              <a:pPr lvl="1"/>
              <a:r>
                <a:rPr kumimoji="1" lang="en-US" sz="2000" dirty="0" smtClean="0">
                  <a:solidFill>
                    <a:schemeClr val="tx1"/>
                  </a:solidFill>
                </a:rPr>
                <a:t> </a:t>
              </a:r>
              <a:r>
                <a:rPr kumimoji="1" lang="en-US" dirty="0" smtClean="0">
                  <a:solidFill>
                    <a:schemeClr val="tx1"/>
                  </a:solidFill>
                  <a:sym typeface="Wingdings" pitchFamily="2" charset="2"/>
                </a:rPr>
                <a:t></a:t>
              </a:r>
              <a:r>
                <a:rPr kumimoji="1" lang="en-US" sz="2000" dirty="0" smtClean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kumimoji="1" lang="en-US" sz="2000" b="1" i="1" dirty="0" smtClean="0">
                  <a:solidFill>
                    <a:schemeClr val="tx1"/>
                  </a:solidFill>
                </a:rPr>
                <a:t>Mealy machines</a:t>
              </a:r>
            </a:p>
          </p:txBody>
        </p:sp>
        <p:pic>
          <p:nvPicPr>
            <p:cNvPr id="16" name="図 1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43042" y="6143620"/>
              <a:ext cx="1857388" cy="314743"/>
            </a:xfrm>
            <a:prstGeom prst="rect">
              <a:avLst/>
            </a:prstGeom>
            <a:grpFill/>
            <a:ln/>
            <a:effectLst/>
          </p:spPr>
        </p:pic>
      </p:grpSp>
      <p:sp>
        <p:nvSpPr>
          <p:cNvPr id="19" name="正方形/長方形 18"/>
          <p:cNvSpPr/>
          <p:nvPr/>
        </p:nvSpPr>
        <p:spPr>
          <a:xfrm>
            <a:off x="571472" y="1428736"/>
            <a:ext cx="7858180" cy="1285884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4786314" y="857232"/>
            <a:ext cx="4357686" cy="571504"/>
          </a:xfrm>
          <a:prstGeom prst="wedgeEllipseCallout">
            <a:avLst>
              <a:gd name="adj1" fmla="val -29633"/>
              <a:gd name="adj2" fmla="val 6869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numCol="1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kumimoji="1" lang="en-US" sz="2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binary operation</a:t>
            </a:r>
          </a:p>
        </p:txBody>
      </p:sp>
      <p:sp>
        <p:nvSpPr>
          <p:cNvPr id="21" name="円形吹き出し 20"/>
          <p:cNvSpPr/>
          <p:nvPr/>
        </p:nvSpPr>
        <p:spPr>
          <a:xfrm>
            <a:off x="8215338" y="6715148"/>
            <a:ext cx="4429124" cy="1928826"/>
          </a:xfrm>
          <a:prstGeom prst="wedgeEllipseCallout">
            <a:avLst>
              <a:gd name="adj1" fmla="val -2168"/>
              <a:gd name="adj2" fmla="val -12913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pic>
        <p:nvPicPr>
          <p:cNvPr id="25" name="コンテンツ プレースホルダ 24" descr="TP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01090" y="7143776"/>
            <a:ext cx="3462625" cy="860208"/>
          </a:xfrm>
          <a:noFill/>
          <a:ln/>
          <a:effectLst/>
        </p:spPr>
      </p:pic>
      <p:grpSp>
        <p:nvGrpSpPr>
          <p:cNvPr id="24" name="グループ化 23"/>
          <p:cNvGrpSpPr/>
          <p:nvPr/>
        </p:nvGrpSpPr>
        <p:grpSpPr>
          <a:xfrm>
            <a:off x="-571536" y="4429132"/>
            <a:ext cx="6929454" cy="928694"/>
            <a:chOff x="0" y="4286256"/>
            <a:chExt cx="6929454" cy="928694"/>
          </a:xfrm>
        </p:grpSpPr>
        <p:sp>
          <p:nvSpPr>
            <p:cNvPr id="14" name="雲 13"/>
            <p:cNvSpPr/>
            <p:nvPr/>
          </p:nvSpPr>
          <p:spPr>
            <a:xfrm>
              <a:off x="0" y="4286256"/>
              <a:ext cx="6929454" cy="928694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3" name="図 22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42976" y="4399059"/>
              <a:ext cx="5000660" cy="57524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  <p:bldP spid="19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Behavioral view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kumimoji="1" lang="en-US" sz="2800" b="1" u="sng" dirty="0" smtClean="0"/>
              <a:t>Summary</a:t>
            </a:r>
            <a:endParaRPr kumimoji="1" lang="en-US" sz="2800" dirty="0" smtClean="0"/>
          </a:p>
          <a:p>
            <a:r>
              <a:rPr kumimoji="1" lang="en-US" sz="2800" dirty="0" smtClean="0"/>
              <a:t>component as </a:t>
            </a:r>
            <a:r>
              <a:rPr kumimoji="1" lang="en-US" sz="2800" dirty="0" err="1" smtClean="0"/>
              <a:t>coalgebra</a:t>
            </a:r>
            <a:endParaRPr kumimoji="1" lang="en-US" sz="2800" dirty="0" smtClean="0"/>
          </a:p>
          <a:p>
            <a:endParaRPr kumimoji="1" lang="en-US" sz="2800" dirty="0" smtClean="0"/>
          </a:p>
          <a:p>
            <a:r>
              <a:rPr kumimoji="1" lang="en-US" sz="2800" dirty="0" smtClean="0"/>
              <a:t>component calculus as</a:t>
            </a:r>
          </a:p>
          <a:p>
            <a:pPr>
              <a:buNone/>
            </a:pPr>
            <a:r>
              <a:rPr kumimoji="1" lang="en-US" sz="2800" dirty="0" smtClean="0"/>
              <a:t>	algebra on </a:t>
            </a:r>
            <a:r>
              <a:rPr kumimoji="1" lang="en-US" sz="2800" dirty="0" err="1" smtClean="0">
                <a:latin typeface="cmbx10" pitchFamily="34" charset="0"/>
              </a:rPr>
              <a:t>Coalg</a:t>
            </a:r>
            <a:r>
              <a:rPr kumimoji="1" lang="en-US" sz="2800" baseline="-25000" dirty="0" err="1" smtClean="0">
                <a:latin typeface="cmbxti10" pitchFamily="34" charset="0"/>
              </a:rPr>
              <a:t>F</a:t>
            </a:r>
            <a:endParaRPr kumimoji="1" lang="en-US" sz="2800" baseline="-25000" dirty="0" smtClean="0">
              <a:latin typeface="cmbxti10" pitchFamily="34" charset="0"/>
            </a:endParaRPr>
          </a:p>
          <a:p>
            <a:pPr>
              <a:buNone/>
            </a:pPr>
            <a:endParaRPr kumimoji="1" lang="en-US" sz="2800" baseline="-25000" dirty="0" smtClean="0">
              <a:latin typeface="cmbxti10" pitchFamily="34" charset="0"/>
            </a:endParaRPr>
          </a:p>
          <a:p>
            <a:pPr>
              <a:buNone/>
            </a:pPr>
            <a:endParaRPr kumimoji="1" lang="en-US" sz="2800" baseline="-25000" dirty="0" smtClean="0">
              <a:latin typeface="cmbxti10" pitchFamily="34" charset="0"/>
            </a:endParaRPr>
          </a:p>
          <a:p>
            <a:endParaRPr kumimoji="1" lang="en-US" sz="2800" b="1" dirty="0" smtClean="0"/>
          </a:p>
          <a:p>
            <a:r>
              <a:rPr kumimoji="1" lang="en-US" sz="2800" b="1" dirty="0" smtClean="0"/>
              <a:t>Behavior</a:t>
            </a:r>
            <a:r>
              <a:rPr kumimoji="1" lang="en-US" sz="2800" dirty="0" smtClean="0"/>
              <a:t> of components?</a:t>
            </a:r>
          </a:p>
          <a:p>
            <a:pPr lvl="1"/>
            <a:r>
              <a:rPr kumimoji="1" lang="en-US" sz="2400" dirty="0" smtClean="0"/>
              <a:t>compositionality of calculus</a:t>
            </a:r>
          </a:p>
          <a:p>
            <a:pPr lvl="1"/>
            <a:r>
              <a:rPr kumimoji="1" lang="en-US" sz="2400" dirty="0" err="1" smtClean="0"/>
              <a:t>coalgebraic</a:t>
            </a:r>
            <a:r>
              <a:rPr kumimoji="1" lang="en-US" sz="2400" dirty="0" smtClean="0"/>
              <a:t> view</a:t>
            </a:r>
            <a:endParaRPr kumimoji="1" lang="en-US" sz="24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5429256" y="1857365"/>
            <a:ext cx="2714644" cy="928694"/>
            <a:chOff x="5429256" y="1643050"/>
            <a:chExt cx="3429024" cy="1357322"/>
          </a:xfrm>
        </p:grpSpPr>
        <p:sp>
          <p:nvSpPr>
            <p:cNvPr id="12" name="角丸四角形 11"/>
            <p:cNvSpPr/>
            <p:nvPr/>
          </p:nvSpPr>
          <p:spPr>
            <a:xfrm>
              <a:off x="5429256" y="1643050"/>
              <a:ext cx="3429024" cy="135732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5715008" y="1714488"/>
              <a:ext cx="714380" cy="1284159"/>
              <a:chOff x="7500958" y="1643050"/>
              <a:chExt cx="785818" cy="1394631"/>
            </a:xfrm>
          </p:grpSpPr>
          <p:sp>
            <p:nvSpPr>
              <p:cNvPr id="5" name="角丸四角形 4"/>
              <p:cNvSpPr/>
              <p:nvPr/>
            </p:nvSpPr>
            <p:spPr>
              <a:xfrm>
                <a:off x="7500958" y="2071678"/>
                <a:ext cx="714380" cy="500066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1" rtlCol="0" anchor="ctr"/>
              <a:lstStyle/>
              <a:p>
                <a:pPr algn="ctr"/>
                <a:r>
                  <a:rPr kumimoji="1" lang="en-US" sz="2400" dirty="0" smtClean="0">
                    <a:solidFill>
                      <a:schemeClr val="bg1"/>
                    </a:solidFill>
                    <a:latin typeface="cmmib10" pitchFamily="34" charset="0"/>
                  </a:rPr>
                  <a:t>c</a:t>
                </a:r>
              </a:p>
            </p:txBody>
          </p:sp>
          <p:cxnSp>
            <p:nvCxnSpPr>
              <p:cNvPr id="6" name="直線矢印コネクタ 5"/>
              <p:cNvCxnSpPr>
                <a:endCxn id="5" idx="0"/>
              </p:cNvCxnSpPr>
              <p:nvPr/>
            </p:nvCxnSpPr>
            <p:spPr>
              <a:xfrm rot="5400000">
                <a:off x="7679553" y="1893083"/>
                <a:ext cx="35719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矢印コネクタ 6"/>
              <p:cNvCxnSpPr>
                <a:stCxn id="5" idx="2"/>
              </p:cNvCxnSpPr>
              <p:nvPr/>
            </p:nvCxnSpPr>
            <p:spPr>
              <a:xfrm rot="5400000">
                <a:off x="7715272" y="2714620"/>
                <a:ext cx="285752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7"/>
              <p:cNvSpPr txBox="1"/>
              <p:nvPr/>
            </p:nvSpPr>
            <p:spPr>
              <a:xfrm>
                <a:off x="7929585" y="1643050"/>
                <a:ext cx="357191" cy="537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600" dirty="0" smtClean="0">
                    <a:latin typeface="cmmib10" pitchFamily="34" charset="0"/>
                  </a:rPr>
                  <a:t>I</a:t>
                </a:r>
                <a:endParaRPr kumimoji="1" lang="en-US" sz="1600" dirty="0">
                  <a:latin typeface="cmmib10" pitchFamily="34" charset="0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7929585" y="2500304"/>
                <a:ext cx="357191" cy="537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600" dirty="0" smtClean="0">
                    <a:latin typeface="cmmib10" pitchFamily="34" charset="0"/>
                  </a:rPr>
                  <a:t>J</a:t>
                </a:r>
                <a:endParaRPr kumimoji="1" lang="en-US" sz="1600" dirty="0">
                  <a:latin typeface="cmmib10" pitchFamily="34" charset="0"/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6512106" y="2060688"/>
              <a:ext cx="66174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000" dirty="0" smtClean="0"/>
                <a:t>as</a:t>
              </a:r>
              <a:endParaRPr kumimoji="1" lang="en-US" sz="2000" dirty="0"/>
            </a:p>
          </p:txBody>
        </p:sp>
        <p:pic>
          <p:nvPicPr>
            <p:cNvPr id="11" name="コンテンツ プレースホルダ 11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43768" y="1785924"/>
              <a:ext cx="1638784" cy="11100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" name="グループ化 17"/>
          <p:cNvGrpSpPr/>
          <p:nvPr/>
        </p:nvGrpSpPr>
        <p:grpSpPr>
          <a:xfrm>
            <a:off x="4143372" y="3214686"/>
            <a:ext cx="5000628" cy="1214446"/>
            <a:chOff x="4143372" y="2928934"/>
            <a:chExt cx="5000628" cy="1214446"/>
          </a:xfrm>
        </p:grpSpPr>
        <p:sp>
          <p:nvSpPr>
            <p:cNvPr id="15" name="角丸四角形 14"/>
            <p:cNvSpPr/>
            <p:nvPr/>
          </p:nvSpPr>
          <p:spPr>
            <a:xfrm>
              <a:off x="4143372" y="2928934"/>
              <a:ext cx="5000628" cy="121444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7" name="図 1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14810" y="3071810"/>
              <a:ext cx="4743772" cy="964259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角丸四角形 62"/>
          <p:cNvSpPr/>
          <p:nvPr/>
        </p:nvSpPr>
        <p:spPr>
          <a:xfrm>
            <a:off x="642910" y="4143380"/>
            <a:ext cx="2928958" cy="9286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Behavior by </a:t>
            </a:r>
            <a:r>
              <a:rPr kumimoji="1" lang="en-US" dirty="0" err="1" smtClean="0"/>
              <a:t>coinduction</a:t>
            </a:r>
            <a:endParaRPr kumimoji="1" lang="en-US" dirty="0"/>
          </a:p>
        </p:txBody>
      </p:sp>
      <p:pic>
        <p:nvPicPr>
          <p:cNvPr id="7" name="コンテンツ プレースホルダ 6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7224" y="1428736"/>
            <a:ext cx="5178169" cy="1785950"/>
          </a:xfrm>
          <a:noFill/>
          <a:ln/>
          <a:effectLst/>
        </p:spPr>
      </p:pic>
      <p:sp>
        <p:nvSpPr>
          <p:cNvPr id="9" name="角丸四角形吹き出し 8"/>
          <p:cNvSpPr/>
          <p:nvPr/>
        </p:nvSpPr>
        <p:spPr>
          <a:xfrm>
            <a:off x="4572000" y="3214686"/>
            <a:ext cx="4572000" cy="3643314"/>
          </a:xfrm>
          <a:prstGeom prst="wedgeRoundRectCallout">
            <a:avLst>
              <a:gd name="adj1" fmla="val -31818"/>
              <a:gd name="adj2" fmla="val -58322"/>
              <a:gd name="adj3" fmla="val 16667"/>
            </a:avLst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</a:pPr>
            <a:endParaRPr kumimoji="1" lang="en-US" sz="2800" i="1" dirty="0" smtClean="0">
              <a:solidFill>
                <a:schemeClr val="dk1"/>
              </a:solidFill>
              <a:sym typeface="Wingdings" pitchFamily="2" charset="2"/>
            </a:endParaRPr>
          </a:p>
        </p:txBody>
      </p:sp>
      <p:pic>
        <p:nvPicPr>
          <p:cNvPr id="11" name="図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86314" y="3500438"/>
            <a:ext cx="4143404" cy="336997"/>
          </a:xfrm>
          <a:prstGeom prst="rect">
            <a:avLst/>
          </a:prstGeom>
          <a:noFill/>
          <a:ln/>
          <a:effectLst/>
        </p:spPr>
      </p:pic>
      <p:sp>
        <p:nvSpPr>
          <p:cNvPr id="29" name="雲形吹き出し 28"/>
          <p:cNvSpPr/>
          <p:nvPr/>
        </p:nvSpPr>
        <p:spPr>
          <a:xfrm>
            <a:off x="4429124" y="4143380"/>
            <a:ext cx="5429288" cy="3071834"/>
          </a:xfrm>
          <a:prstGeom prst="cloudCallout">
            <a:avLst>
              <a:gd name="adj1" fmla="val 16856"/>
              <a:gd name="adj2" fmla="val -5636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depends only on</a:t>
            </a:r>
          </a:p>
        </p:txBody>
      </p:sp>
      <p:grpSp>
        <p:nvGrpSpPr>
          <p:cNvPr id="32" name="グループ化 31"/>
          <p:cNvGrpSpPr/>
          <p:nvPr/>
        </p:nvGrpSpPr>
        <p:grpSpPr>
          <a:xfrm>
            <a:off x="5357818" y="4429132"/>
            <a:ext cx="2714644" cy="737534"/>
            <a:chOff x="-1643106" y="2480568"/>
            <a:chExt cx="2714644" cy="1631324"/>
          </a:xfrm>
        </p:grpSpPr>
        <p:sp>
          <p:nvSpPr>
            <p:cNvPr id="12" name="正方形/長方形 11"/>
            <p:cNvSpPr/>
            <p:nvPr/>
          </p:nvSpPr>
          <p:spPr>
            <a:xfrm>
              <a:off x="-1642312" y="3646703"/>
              <a:ext cx="1357322" cy="35719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>
            <a:xfrm flipV="1">
              <a:off x="-1642312" y="3645911"/>
              <a:ext cx="2358216" cy="79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714348" y="2954601"/>
              <a:ext cx="357190" cy="115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800" dirty="0" smtClean="0"/>
                <a:t>…</a:t>
              </a:r>
            </a:p>
          </p:txBody>
        </p:sp>
        <p:cxnSp>
          <p:nvCxnSpPr>
            <p:cNvPr id="19" name="直線コネクタ 18"/>
            <p:cNvCxnSpPr/>
            <p:nvPr/>
          </p:nvCxnSpPr>
          <p:spPr>
            <a:xfrm flipV="1">
              <a:off x="-1643106" y="4003893"/>
              <a:ext cx="2358216" cy="79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5400000" flipH="1" flipV="1">
              <a:off x="-1820526" y="3824917"/>
              <a:ext cx="357190" cy="76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左中かっこ 29"/>
            <p:cNvSpPr/>
            <p:nvPr/>
          </p:nvSpPr>
          <p:spPr>
            <a:xfrm rot="5400000">
              <a:off x="-1071602" y="2786058"/>
              <a:ext cx="214314" cy="1357322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b" anchorCtr="1"/>
            <a:lstStyle/>
            <a:p>
              <a:pPr algn="ctr"/>
              <a:endParaRPr kumimoji="1" lang="en-US" sz="3200" dirty="0" smtClean="0">
                <a:latin typeface="cmbxti10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-1172536" y="2480568"/>
              <a:ext cx="285752" cy="67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>
                  <a:latin typeface="cmbxti10" pitchFamily="34" charset="0"/>
                </a:rPr>
                <a:t>n</a:t>
              </a: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8215306" y="478632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dirty="0" smtClean="0"/>
              <a:t>(output)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215306" y="614364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dirty="0" smtClean="0"/>
              <a:t>(input)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14282" y="3571876"/>
            <a:ext cx="221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dirty="0" smtClean="0"/>
              <a:t>That is, </a:t>
            </a:r>
          </a:p>
        </p:txBody>
      </p:sp>
      <p:pic>
        <p:nvPicPr>
          <p:cNvPr id="62" name="図 6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48" y="4214818"/>
            <a:ext cx="2786082" cy="834880"/>
          </a:xfrm>
          <a:prstGeom prst="rect">
            <a:avLst/>
          </a:prstGeom>
          <a:noFill/>
          <a:ln/>
          <a:effectLst/>
        </p:spPr>
      </p:pic>
      <p:sp>
        <p:nvSpPr>
          <p:cNvPr id="64" name="雲形吹き出し 63"/>
          <p:cNvSpPr/>
          <p:nvPr/>
        </p:nvSpPr>
        <p:spPr>
          <a:xfrm>
            <a:off x="0" y="5572140"/>
            <a:ext cx="3428992" cy="1714512"/>
          </a:xfrm>
          <a:prstGeom prst="cloudCallout">
            <a:avLst>
              <a:gd name="adj1" fmla="val -24624"/>
              <a:gd name="adj2" fmla="val -10253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kumimoji="1" lang="en-US" dirty="0" smtClean="0">
              <a:solidFill>
                <a:schemeClr val="tx1"/>
              </a:solidFill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571476" y="6000720"/>
            <a:ext cx="571502" cy="926537"/>
            <a:chOff x="5857884" y="1357298"/>
            <a:chExt cx="714377" cy="1312556"/>
          </a:xfrm>
        </p:grpSpPr>
        <p:sp>
          <p:nvSpPr>
            <p:cNvPr id="65" name="角丸四角形 64"/>
            <p:cNvSpPr/>
            <p:nvPr/>
          </p:nvSpPr>
          <p:spPr>
            <a:xfrm>
              <a:off x="5857884" y="1751973"/>
              <a:ext cx="649436" cy="460455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kumimoji="1" lang="en-US" sz="3200" dirty="0" smtClean="0">
                  <a:solidFill>
                    <a:schemeClr val="bg1"/>
                  </a:solidFill>
                  <a:latin typeface="cmmib10" pitchFamily="34" charset="0"/>
                </a:rPr>
                <a:t>c</a:t>
              </a:r>
            </a:p>
          </p:txBody>
        </p:sp>
        <p:cxnSp>
          <p:nvCxnSpPr>
            <p:cNvPr id="66" name="直線矢印コネクタ 65"/>
            <p:cNvCxnSpPr>
              <a:endCxn id="65" idx="0"/>
            </p:cNvCxnSpPr>
            <p:nvPr/>
          </p:nvCxnSpPr>
          <p:spPr>
            <a:xfrm rot="5400000">
              <a:off x="6018154" y="1587535"/>
              <a:ext cx="328896" cy="14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>
              <a:stCxn id="65" idx="2"/>
            </p:cNvCxnSpPr>
            <p:nvPr/>
          </p:nvCxnSpPr>
          <p:spPr>
            <a:xfrm rot="5400000">
              <a:off x="6051044" y="2343996"/>
              <a:ext cx="263117" cy="144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テキスト ボックス 67"/>
            <p:cNvSpPr txBox="1"/>
            <p:nvPr/>
          </p:nvSpPr>
          <p:spPr>
            <a:xfrm>
              <a:off x="6247544" y="1357298"/>
              <a:ext cx="324717" cy="52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dirty="0" smtClean="0">
                  <a:latin typeface="cmmib10" pitchFamily="34" charset="0"/>
                </a:rPr>
                <a:t>I</a:t>
              </a:r>
              <a:endParaRPr kumimoji="1" lang="en-US" dirty="0">
                <a:latin typeface="cmmib10" pitchFamily="34" charset="0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6247544" y="2146649"/>
              <a:ext cx="324717" cy="523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dirty="0" smtClean="0">
                  <a:latin typeface="cmmib10" pitchFamily="34" charset="0"/>
                </a:rPr>
                <a:t>J</a:t>
              </a:r>
              <a:endParaRPr kumimoji="1" lang="en-US" dirty="0">
                <a:latin typeface="cmmib10" pitchFamily="34" charset="0"/>
              </a:endParaRPr>
            </a:p>
          </p:txBody>
        </p:sp>
      </p:grpSp>
      <p:sp>
        <p:nvSpPr>
          <p:cNvPr id="71" name="円形吹き出し 70"/>
          <p:cNvSpPr/>
          <p:nvPr/>
        </p:nvSpPr>
        <p:spPr>
          <a:xfrm>
            <a:off x="1214414" y="5857892"/>
            <a:ext cx="1428760" cy="785818"/>
          </a:xfrm>
          <a:prstGeom prst="wedgeEllipseCallout">
            <a:avLst>
              <a:gd name="adj1" fmla="val -57093"/>
              <a:gd name="adj2" fmla="val 19014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internal state </a:t>
            </a:r>
            <a:r>
              <a:rPr kumimoji="1" lang="en-US" sz="2400" dirty="0" smtClean="0">
                <a:solidFill>
                  <a:schemeClr val="tx1"/>
                </a:solidFill>
                <a:latin typeface="cmbxti10" pitchFamily="34" charset="0"/>
              </a:rPr>
              <a:t>x</a:t>
            </a:r>
            <a:endParaRPr kumimoji="1" lang="en-US" sz="1200" dirty="0" smtClean="0">
              <a:solidFill>
                <a:schemeClr val="tx1"/>
              </a:solidFill>
              <a:latin typeface="cmbxti10" pitchFamily="34" charset="0"/>
            </a:endParaRPr>
          </a:p>
        </p:txBody>
      </p:sp>
      <p:grpSp>
        <p:nvGrpSpPr>
          <p:cNvPr id="73" name="グループ化 72"/>
          <p:cNvGrpSpPr/>
          <p:nvPr/>
        </p:nvGrpSpPr>
        <p:grpSpPr>
          <a:xfrm>
            <a:off x="5357818" y="5786454"/>
            <a:ext cx="2714644" cy="737534"/>
            <a:chOff x="-1643106" y="2480568"/>
            <a:chExt cx="2714644" cy="1631324"/>
          </a:xfrm>
        </p:grpSpPr>
        <p:sp>
          <p:nvSpPr>
            <p:cNvPr id="74" name="正方形/長方形 73"/>
            <p:cNvSpPr/>
            <p:nvPr/>
          </p:nvSpPr>
          <p:spPr>
            <a:xfrm>
              <a:off x="-1642312" y="3646703"/>
              <a:ext cx="1357322" cy="35719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kumimoji="1"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5" name="直線コネクタ 74"/>
            <p:cNvCxnSpPr/>
            <p:nvPr/>
          </p:nvCxnSpPr>
          <p:spPr>
            <a:xfrm flipV="1">
              <a:off x="-1642312" y="3645911"/>
              <a:ext cx="2358216" cy="79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テキスト ボックス 75"/>
            <p:cNvSpPr txBox="1"/>
            <p:nvPr/>
          </p:nvSpPr>
          <p:spPr>
            <a:xfrm>
              <a:off x="714348" y="2954601"/>
              <a:ext cx="357190" cy="1157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800" dirty="0" smtClean="0"/>
                <a:t>…</a:t>
              </a:r>
            </a:p>
          </p:txBody>
        </p:sp>
        <p:cxnSp>
          <p:nvCxnSpPr>
            <p:cNvPr id="77" name="直線コネクタ 76"/>
            <p:cNvCxnSpPr/>
            <p:nvPr/>
          </p:nvCxnSpPr>
          <p:spPr>
            <a:xfrm flipV="1">
              <a:off x="-1643106" y="4003893"/>
              <a:ext cx="2358216" cy="79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rot="5400000" flipH="1" flipV="1">
              <a:off x="-1820526" y="3824917"/>
              <a:ext cx="357190" cy="762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左中かっこ 78"/>
            <p:cNvSpPr/>
            <p:nvPr/>
          </p:nvSpPr>
          <p:spPr>
            <a:xfrm rot="5400000">
              <a:off x="-1071602" y="2786058"/>
              <a:ext cx="214314" cy="1357322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vert270" rtlCol="0" anchor="b" anchorCtr="1"/>
            <a:lstStyle/>
            <a:p>
              <a:pPr algn="ctr"/>
              <a:endParaRPr kumimoji="1" lang="en-US" sz="3200" dirty="0" smtClean="0">
                <a:latin typeface="cmbxti10" pitchFamily="34" charset="0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-1172536" y="2480568"/>
              <a:ext cx="285752" cy="67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2400" dirty="0" smtClean="0">
                  <a:latin typeface="cmbxti10" pitchFamily="34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" grpId="0" animBg="1"/>
      <p:bldP spid="29" grpId="0" animBg="1"/>
      <p:bldP spid="33" grpId="0"/>
      <p:bldP spid="42" grpId="0"/>
      <p:bldP spid="59" grpId="0"/>
      <p:bldP spid="64" grpId="0" animBg="1"/>
      <p:bldP spid="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&#10;\end{document}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&#10;&#10;&#10;&#10;&#10;&#10;\begin{math}&#10; F_{I,J}=(J\times\place)^{I}&#10;\end{math}&#10;&#10;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5"/>
  <p:tag name="PICTUREFILESIZE" val="486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 $\left(\vcenter{\xymatrix@C+1em@R-0em{&#10;  {F X}&#10; \\&#10;  {X}&#10;                \ar[u]^{c}&#10;     }}&#10; \right)&#10;$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68"/>
  <p:tag name="PICTUREFILESIZE" val="58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def\boar{\ar@*{[|(3)]}}&#10;&#10;\begin{document}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^{\cong}&#10;  }&#10; $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9"/>
  <p:tag name="PICTUREFILESIZE" val="1170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math}&#10; \comp_{I,J,K}: (I,J)\times (J,K) \stackrel{}{\longrightarrow}&#10; (I,K)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71"/>
  <p:tag name="PICTUREFILESIZE" val="104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displaymath}&#10; \begin{array}{rll}&#10;  a:(I,J), b:(J,K), c:(K,L)\vdash&#10;   &amp;&#10;        a\comp(b\comp c)&#10;        =&#10;        (a\comp b)\comp c&#10; &amp; &#10;($\comp$\textsc{-Assoc})&#10;\\&#10;  \emptyset\vdash&#10;  &amp;\arr\,(g\co f) =&#10;        \arr\,{f}\comp\arr\,{g} &#10; &amp;($\arr$\textsc{-Func1}) \\&#10;  a:(I,J)\vdash&#10;  &amp;\arr\,{\id_{I}}\comp_{} a&#10;        =&#10;        a&#10;        =&#10;        a \comp_{}\arr\,{\id_{J}} &#10;  &amp;($\arr$\textsc{-Func2}) &#10; \end{array}&#10;\end{displaymath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0"/>
  <p:tag name="PICTUREFILESIZE" val="5115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$\arr f:1\longrightarrow (I,J)$ \quad for each $I\stackrel{f}{\to}J$ in $\Sets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41"/>
  <p:tag name="PICTUREFILESIZE" val="1309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=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"/>
  <p:tag name="PICTUREFILESIZE" val="103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underline{$\comp$-\textsc{Assoc}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2"/>
  <p:tag name="PICTUREFILESIZE" val="384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=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"/>
  <p:tag name="PICTUREFILESIZE" val="103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underline{$\arr$-\textsc{Func1}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7"/>
  <p:tag name="PICTUREFILESIZE" val="370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&#10;&#10;&#10;\newrgbcolor{wite}{.99 .99 .99}&#10;\newxycolor{lightblue}{.5 .5 .99 rgb}&#10;\def\boar{\ar@*{[|(3)]}}&#10;&#10;&#10;&#10;\begin{document}&#10;&#10;&#10;\begin{displaymath}&#10;%\scriptsize&#10;\scriptlb&#10; \entrymodifiers={++[F-,]}&#10;\left(\;&#10; \vcenter{\xymatrix@1@C=1em{&#10;  *{}&#10;        \boar[r]^-{I}&#10; &amp;&#10;  {c }&#10;       \boar[r]^-{J}&#10; &amp;&#10;  *{}&#10;&amp;&#10;  *{,}&#10;&amp;&#10;  *{}&#10;        \boar[r]^-{J}&#10; &amp;&#10;  {d }&#10;       \boar[r]^-{K}&#10; &amp;&#10;  *{}&#10;}}&#10;\;&#10;\right)&#10;\quad\stackrel{\comp_{I,J,K}}{\longmapsto}\quad&#10; \vcenter{\xymatrix@1@C=1em{&#10;  *{}&#10;        \boar[r]^-{I}&#10; &amp;&#10;  {c }&#10;       \boar[r]^-{J}&#10; &amp;&#10;  {d }&#10;       \boar[r]^-{K}&#10; &amp;&#10;  *{}&#10;}}&#10;\end{displaymath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68"/>
  <p:tag name="PICTUREFILESIZE" val="164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\begin{displaymath}&#10;%\scriptsize&#10;\scriptlb&#10; \entrymodifiers={++[F-,]}&#10;\begin{array}{ccccc}&#10; {\Coalg{F_{{ I},{ J}}} }&#10;&amp; &#10; \times&#10;&amp;&#10; {\Coalg{F_{{ J},{ K}}} }&#10;&amp;&#10;\stackrel{\comp_{{ I},{ J},{ K}}}{\longrightarrow}&#10; &amp; &#10; {\Coalg{F_{{ I},{ K}}} }&#10;\\[+0em]&#10;&amp;&#10; \vcenter{\xymatrix{*[@u]{\LARGE\in}}}&#10;&amp;&#10;&amp;&amp;&#10;  \vcenter{\xymatrix{*[@u]{\LARGE\in}}}&#10;\\[+0em]&#10;\biggl(\;&#10; \vcenter{\xymatrix@1@C=1em{&#10;  *{}&#10;        \boar[r]^-{{ I}}&#10; &amp;&#10;  {c }&#10;       \boar[r]^-{{ J}}&#10; &amp;&#10;  *{}&#10; }}&#10;&amp;&#10;  {,}&#10;&amp;&#10; \vcenter{\xymatrix@1@C=1em{&#10;  *{}&#10;        \boar[r]^-{{ J}}&#10; &amp;&#10;  {d }&#10;       \boar[r]^-{{ K}}&#10; &amp;&#10;  *{}&#10;}}&#10;\;&#10;\biggr)&#10;&amp;&#10;\quad\stackrel{}{\longmapsto}\quad&#10;&amp;&#10; \vcenter{\xymatrix@1@C=1em{&#10;  *{}&#10;        \boar[r]^-{{ I}}&#10; &amp;&#10;  {c }&#10;       \boar[r]^-{{ J}}&#10; &amp;&#10;  {d }&#10;       \boar[r]^-{{ K}}&#10; &amp;&#10;  *{}&#10;}}&#10;\end{array}&#10;\end{displaymath}&#10;&#10;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36"/>
  <p:tag name="PICTUREFILESIZE" val="3560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first_{I,J,K}: (I,J)\longrightarrow (I\times K,J\times K)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68"/>
  <p:tag name="PICTUREFILESIZE" val="1027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first(c)=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0"/>
  <p:tag name="PICTUREFILESIZE" val="376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parallel_{I,J,K,L}:(I,J)\times (K,L)\longrightarrow (I\times K,&#10;J\times L)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39"/>
  <p:tag name="PICTUREFILESIZE" val="1230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c \parallel d=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274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c \parallel d=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2"/>
  <p:tag name="PICTUREFILESIZE" val="274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  $\comp$, $\arr f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6"/>
  <p:tag name="PICTUREFILESIZE" val="349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first(c)=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90"/>
  <p:tag name="PICTUREFILESIZE" val="376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mathbb{L}\in\{\mathbf{PLTh},\mathbf{ArrTh},\mathbf{MArrTh}\},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04"/>
  <p:tag name="PICTUREFILESIZE" val="981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\begin{displaymath}&#10; \beh\left(&#10;\vcenter{\xymatrix@R=1em@C+0em{&#10; {F_{I,J}X}&#10; \\&#10;  {X}&#10;       \boar[u]_{c}&#10;}}&#10; {\red\comp}&#10;\vcenter{\xymatrix@R=1em@C+0em{&#10; {F_{J,K}Y}&#10; \\&#10;  {Y}&#10;       \boar[u]_{d}&#10;}}&#10;\right)&#10; \;=\;&#10; \beh\left(&#10;\vcenter{\xymatrix@R=1em@C+0em{&#10; {F_{I,J}X}&#10; \\&#10;  {X}&#10;       \boar[u]_{c}&#10;}}&#10;\right)&#10; {\blue\overline{\comp}}\;&#10; \beh\left(&#10;\vcenter{\xymatrix@R=1em@C+0em{&#10; {F_{J,K}Y}&#10; \\&#10;  {Y}&#10;       \boar[u]_{d}&#10;}}&#10;\right)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47"/>
  <p:tag name="PICTUREFILESIZE" val="341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proof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vcenter{        \xymatrix@C+1em@R=1em{&#10;  {\bigl(\,T(J\times X)\,\bigr)^{I}}&#10;\\ X\ar[u]^{c}} }&#10;\end{displaymath}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4"/>
  <p:tag name="PICTUREFILESIZE" val="87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proof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vcenter{        \xymatrix@C+1em@R=1em{&#10;  {\bigl(\,T(J\times X)\,\bigr)^{I}}&#10;\\ X\ar[u]^{c}} }&#10;\end{displaymath}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4"/>
  <p:tag name="PICTUREFILESIZE" val="872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displaymath}&#10;\infer={X\to TY\quad\text{in $\Sets$}}{X\to Y\quad\text{in $\Kleisli{T}$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0"/>
  <p:tag name="PICTUREFILESIZE" val="1114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mathbb{L}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"/>
  <p:tag name="PICTUREFILESIZE" val="113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&#10;$\stackrel{\Kleisli{T}}{\longrightarrow}$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8"/>
  <p:tag name="PICTUREFILESIZE" val="307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Sets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235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displaymath}\scriptlb\tiny&#10;  \vcenter{\xymatrix@R=.8em{&#10;   {(I,J)\times (J,K)}&#10;         \boar[d]^{\comp}&#10;   \\&#10;   {(I,K)}&#10;  }}&#10;\end{displaymath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63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&#10;\begin{displaymath}\tiny&#10;  \vcenter{\xymatrix@R=.8em{&#10;   {\Hom_{\Kleisli{T}}(I,J)\times \Hom_{\Kleisli{T}}(J,K)}&#10;         \boar[d]^{\co}&#10;   \\&#10;   {\Hom_{\Kleisli{T}}(I,K)}&#10;  }}&#10;\end{displaymath}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9"/>
  <p:tag name="PICTUREFILESIZE" val="1283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&#10;$\longmapsto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7"/>
  <p:tag name="PICTUREFILESIZE" val="12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wite F_{I,J}=\bigl(\,T(J\times\place)\,\bigr)^{I}$&#10;\end{document}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208"/>
  <p:tag name="PICTUREFILESIZE" val="624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 \mathbf{PLTh}\stackrel{\Kleisli{T}}{\longrightarrow} \mathbf{Sets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1"/>
  <p:tag name="PICTUREFILESIZE" val="676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 \mathbf{ArrTh}\stackrel{\Kleisli{T}}{\longrightarrow} \mathbf{Sets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69"/>
  <p:tag name="PICTUREFILESIZE" val="71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&#10;&#10;&#10;\begin{displaymath}&#10;\vcenter{\xymatrix@R+.5em@C+3em{&#10; {(J\times X)^{I}}&#10;        \boar@{--&gt;}[r]&#10; &amp;&#10;  {(J\times Z)^{I}}&#10; \\&#10;  {X}&#10;       \boar[u]_{c}&#10;        \boar@{--&gt;}[r]_-{\beh(c)}&#10; &amp;&#10;  {Z}&#10;       \boar[u]_{\cong}^{\text{final}}&#10;}}&#10;\end{displaymath}&#10;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87"/>
  <p:tag name="PICTUREFILESIZE" val="1860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 \mathbf{MArrTh}\stackrel{\Kleisli{T}}{\longrightarrow} \mathbf{Sets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1"/>
  <p:tag name="PICTUREFILESIZE" val="837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 \mathbf{PLTh}\stackrel{\Coalg{F_{}}}{\longrightarrow} \mathbf{CAT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7"/>
  <p:tag name="PICTUREFILESIZE" val="672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 \mathbf{ArrTh}\stackrel{\Coalg{F_{}}}{\longrightarrow} \mathbf{CAT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6"/>
  <p:tag name="PICTUREFILESIZE" val="724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 \mathbf{MArrTh}\stackrel{\Coalg{F_{}}}{\longrightarrow} \mathbf{CAT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8"/>
  <p:tag name="PICTUREFILESIZE" val="82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wite(I,J)\longmapsto\Coalg{F_{I,J}}$&#10;\end{document}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99"/>
  <p:tag name="PICTUREFILESIZE" val="663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wite(I,J)\longmapsto \Hom_{\Kleisli{T}}(I,J)$&#10;\end{document}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259"/>
  <p:tag name="PICTUREFILESIZE" val="764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proof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vcenter{        \xymatrix@C+1em@R=1em{&#10;  {\bigl(\,T(J\times X)\,\bigr)^{I}}&#10;\\ X\ar[u]^{c}} }&#10;\end{displaymath}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4"/>
  <p:tag name="PICTUREFILESIZE" val="872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 \mathbf{PLTh}\stackrel{\Coalg{F_{}}}{\longrightarrow} \mathbf{CAT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7"/>
  <p:tag name="PICTUREFILESIZE" val="672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 \mathbf{PLTh}\stackrel{\Sets}{\longrightarrow} \mathbf{CAT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6"/>
  <p:tag name="PICTUREFILESIZE" val="569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F:\Sets\to\Sets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7"/>
  <p:tag name="PICTUREFILESIZE" val="43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\begin{align*}&#10;Z&#10;&amp;=\{t:I^{\omega}\to J^{\omega}, \text{ causal}\} &#10;\end{align*}&#10;&#10;&#10;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0"/>
  <p:tag name="PICTUREFILESIZE" val="741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 \mathbf{PLTh}\stackrel{\Sets}{\longrightarrow} \mathbf{CAT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6"/>
  <p:tag name="PICTUREFILESIZE" val="569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&#10;&#10;&#10;\newrgbcolor{wite}{.99 .99 .99}&#10;\newxycolor{lightblue}{.5 .5 .99 rgb}&#10;\def\boar{\ar@*{[|(3)]}}&#10;&#10;&#10;&#10;\begin{document}&#10;&#10;&#10;\begin{displaymath}&#10;%\scriptsize&#10;\scriptlb&#10; \entrymodifiers={++[F-,]}&#10;\left(\;&#10; \vcenter{\xymatrix@1@C=1em{&#10;  *{}&#10;        \boar[r]^-{I}&#10; &amp;&#10;  {c }&#10;       \boar[r]^-{J}&#10; &amp;&#10;  *{}&#10;&amp;&#10;  *{,}&#10;&amp;&#10;  *{}&#10;        \boar[r]^-{J}&#10; &amp;&#10;  {d }&#10;       \boar[r]^-{K}&#10; &amp;&#10;  *{}&#10;}}&#10;\;&#10;\right)&#10;\quad\stackrel{\comp_{I,J,K}}{\longmapsto}\quad&#10; \vcenter{\xymatrix@1@C=1em{&#10;  *{}&#10;        \boar[r]^-{I}&#10; &amp;&#10;  {c }&#10;       \boar[r]^-{J}&#10; &amp;&#10;  {d }&#10;       \boar[r]^-{K}&#10; &amp;&#10;  *{}&#10;}}&#10;\end{displaymath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68"/>
  <p:tag name="PICTUREFILESIZE" val="1642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displaymath}\tiny&#10;  \vcenter{\xymatrix@R=.8em{&#10;   {(X,Y)}&#10;         \boar@{|-&gt;}[d]&#10;   \\&#10;   {X\times Y}&#10;  }}&#10;\end{displaymath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8"/>
  <p:tag name="PICTUREFILESIZE" val="397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mathbf{PLTh}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6"/>
  <p:tag name="PICTUREFILESIZE" val="202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&#10;$\stackrel{\Sets}{\longrightarrow}$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6"/>
  <p:tag name="PICTUREFILESIZE" val="238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mathbf{CAT}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8"/>
  <p:tag name="PICTUREFILESIZE" val="219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displaymath}\scriptlb\tiny&#10;  \vcenter{\xymatrix@R=.8em{&#10;   {(I,J)\times (J,K)}&#10;         \boar[d]^{\comp}&#10;   \\&#10;   {(I,K)}&#10;  }}&#10;\end{displaymath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633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&#10;\begin{displaymath}\tiny&#10;  \vcenter{\xymatrix@R=.8em{&#10;   {\Sets\times\Sets}&#10;         \boar[d]^{\pmb{\times}}&#10;   \\&#10;   {\Sets}&#10;  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78"/>
  <p:tag name="PICTUREFILESIZE" val="499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&#10;$\longmapsto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7"/>
  <p:tag name="PICTUREFILESIZE" val="124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 \mathbf{PLTh}\stackrel{\Coalg{F_{}}}{\longrightarrow} \mathbf{CAT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7"/>
  <p:tag name="PICTUREFILESIZE" val="67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\begin{align*}&#10;&amp; \beh(c)(x)\\&#10;&amp;\quad= \;(\,I^{\omega}\to J^{\omega}\,)&#10;\end{align*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7"/>
  <p:tag name="PICTUREFILESIZE" val="87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 \mathbf{PLTh}\stackrel{\Sets}{\longrightarrow} \mathbf{CAT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6"/>
  <p:tag name="PICTUREFILESIZE" val="569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F:\Sets\to\Sets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7"/>
  <p:tag name="PICTUREFILESIZE" val="433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F:\Sets\to\Sets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7"/>
  <p:tag name="PICTUREFILESIZE" val="433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 \begin{displaymath}&#10; \footnotesize\textlb&#10;      \vcenter{  \xymatrix@R=.7em@C+3em{&#10;     {\Sets\times\Sets}&#10;           \ar[r]^-{F_{I,J}\times F_{J,K}}&#10;           \ar[d]_{\pmb{\times}}&#10;           \ar@{}[rd]|*[@rd]{\Downarrow}|(.67){F_{\comp}}&#10;    &amp;&#10;     {\Sets\times\Sets}&#10;           \ar[d]^{\pmb{\times}}&#10;    \\&#10;     {\Sets}&#10;           \ar[r]_{F_{I,K}}&#10;    &amp;&#10;     {\Sets}&#10;       }&#10;      }&#10; 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79"/>
  <p:tag name="PICTUREFILESIZE" val="1538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&#10;\begin{align*}&#10;  &amp;\Hom_{\Kleisli{T}}{(I, J\times X)}\times \Hom_{\Kleisli{T}}{(J,K\times Y)}&#10;  \\&amp;\longrightarrow \Hom_{\Kleisli{T}}{(I, K\times&#10; (X\times Y))}&#10;\end{align*}  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43"/>
  <p:tag name="PICTUREFILESIZE" val="2602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&#10;&#10;\begin{math}&#10;  F_{\comp}\;:\; F_{I,J}X\times F_{J,K}Y \longrightarrow F_{I,K}(X\times Y)&#10;\end{math}&#10;&#10; 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29"/>
  <p:tag name="PICTUREFILESIZE" val="110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 &#10;&#10;\begin{displaymath}&#10;  \footnotesize\scriptlb&#10;%           \vcenter{  \xymatrix@R=1.2em@C=-5em{&#10;%   &amp;&#10;%          {(I,J)\times (J,K)\times (K,L)}&#10;%          \shifted{-4em}{2em}{\underline{\text{in $\LPremon$}}}&#10;%          \ar[ld]_(.7){\id\times \comp}&#10;%          \ar[rd]^(.7){\comp\times \id}&#10;%         &amp;&#10;%   \\&#10;%    {(I,J)\times (J,L)}&#10;%          \ar[rd]_{\comp}&#10;%         &amp;&amp;&#10;%          {(I,K)\times (K,L)}&#10;%          \ar[ld]^{\comp}&#10;%         \\&#10;%         &amp;&#10;%          {(I,L)}&#10;%       }}&#10;%       \quad&#10;      \vcenter{  \xymatrix@R=.7em@C+4em{&#10;     {\Sets^{3}}&#10;%          \shifted{-1em}{2em}{\underline{\text{in $\CAT$}}}&#10;           \ar[r]^-{F_{I,J}\times F_{J,K}\times F_{K,L}}&#10; %         \ar[r]^-{F_{l}}&#10;           \ar[d]_{\id\times\pmb{\times}}&#10;           \ar@{}[rd]|(.35)*[@rd]{\Downarrow}|(.55){\id\times&#10;                   F_{\comp}}&#10;               \ar`l[dd]+/l3.5em/&#10;                  `[dd]^{\;\Leftarrow}^(.7){\;\alpha}_*[@u]{\scriptstyle\pmb{\times}\co(\pmb{\times}\times\id)}&#10;                  [dd]&#10;    &amp;&#10;     {\Sets^{3}}&#10;           \ar[d]^{\id\times\pmb{\times}}&#10;    \\&#10;     {\Sets^{2}}&#10;           \ar[r]|-{F_{I,K}\times F_{K,L}}&#10;           \ar[d]_{\pmb{\times}}&#10;           \ar@{}[rd]|*[@rd]{\Downarrow}|(.64){F_{\comp}}&#10;    &amp;&#10;     {\Sets^{2}}&#10;           \ar[d]^{\pmb{\times}}&#10;        \\&#10;     {\Sets}&#10;           \ar[r]_{F_{I,L}}&#10; %         \ar[r]_-{F_{n}}&#10;    &amp;&#10;     {\Sets}&#10;       }&#10;      }&#10;%     \stackrel{}{=}&#10;%       \vcenter{  \xymatrix@R=1.3em@C+1em{&#10;%    {\Sets^{3}}&#10;%          \shifted{+2em}{1.2em}{\phantom{\underline{\text{in $\CAT$}}}}&#10;%          \ar[r]%^-{(F,\dotsc,F)}&#10;%          \ar[dd]&#10;%          \ar@{}[rdd]|(.35)*[@rd]{\Downarrow}|(.55){F_{\m\co(\id\times\m)}\quad}|(.75){\;=F_{\m\co(\m\times\id)}\qquad\quad}&#10;%   &amp;&#10;%    {\Sets^{3}}&#10;%          \ar[dd]%^(.4){\sem{\m\co(\id\times\m)}}&#10;%   \\&#10;%         \\&#10;%    {\Sets^{1}}&#10;%          \ar[r]%_{(F,\dotsc,F)}&#10;%   &amp;&#10;%    {\Sets^{1}}&#10;%        }&#10;%       }&#10;    \stackrel{}{=}&#10;      \vcenter{  \xymatrix@R=.7em@C+4em{&#10;     {\Sets^{3}}&#10;%          \shifted{-1em}{2em}{\underline{\text{in $\CAT$}}}&#10;           \ar[r]^-{F_{I,J}\times F_{J,K}\times F_{K,L}}&#10; %         \ar[r]^-{F_{l}}&#10;           \ar[d]_{\pmb{\times}\times\id}&#10;           \ar@{}[rd]|(.35)*[@rd]{\Downarrow}|(.55){F_{\comp}\times&#10;                  \id}&#10;    &amp;&#10;     {\Sets^{3}}&#10;           \ar[d]^{\pmb{\times}\times\id}&#10;               \ar`r[dd]+/r3.5em/&#10;                  `[dd]_{\;\Leftarrow}_(.7){\;\alpha}^*[@u]{\scriptstyle\pmb{\times}\co(\id\times\pmb{\times})}&#10;                  [dd]&#10;    \\&#10;     {\Sets^{2}}&#10;           \ar[r]|-{F_{I,K}\times F_{K,L}}&#10;           \ar[d]_{\pmb{\times}}&#10;           \ar@{}[rd]|*[@rd]{\Downarrow}|(.64){F_{\comp}}&#10;    &amp;&#10;     {\Sets^{2}}&#10;           \ar[d]^{\pmb{\times}}&#10;        \\&#10;     {\Sets}&#10;           \ar[r]_{F_{I,L}}&#10; %         \ar[r]_-{F_{n}}&#10;    &amp;&#10;     {\Sets}&#10;       }&#10;      }&#10;\end{displaymath}&#10;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93"/>
  <p:tag name="PICTUREFILESIZE" val="4314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displaymath}&#10;  \footnotesize\scriptlb&#10;  \vcenter{\xymatrix@R=.5em@C-0em{&#10;   {F_{I,J}X\times (F_{J,K} Y\times F_{K,L} U)}&#10;            \ar[r]^-{\id\times F_{\comp}}&#10;            \ar[d]_{\alpha}&#10;  &amp;&#10;   {F_{I,J}X\times F_{J,L}(Y\times U)}&#10;            \ar[r]^-{F_{\comp}}&#10;  &amp;&#10;   {F_{I,L}(X\times (Y\times U))}&#10;            \ar[d]^{F_{I,L}\alpha}&#10;  \\&#10;   {(F_{I,J}X\times F_{J,K} Y)\times F_{K,L} U}&#10;            \ar[r]_-{F_{\comp}\times \id}&#10;  &amp;&#10;   {F_{I,K}(X\times Y)\times F_{K,L}U}&#10;            \ar[r]_-{F_{\comp}}&#10;  &amp;&#10;   {F_{I,L}((X\times Y)\times U)}&#10;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21"/>
  <p:tag name="PICTUREFILESIZE" val="3759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math}&#10;\wite&#10; \mathbf{PLTh}\stackrel{\Kleisli{T}}{\longrightarrow} \mathbf{Sets}&#10;\end{math}&#10;&#10;\end{document}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61"/>
  <p:tag name="PICTUREFILESIZE" val="61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3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\scriptlb&#10; \bigl(\,&#10;\vcenter{\xymatrix@1{&#10;  {I^{\omega}} \boar[r]^{s}&#10; &amp;&#10;  {J^{\omega}}&#10;}}&#10;,\,&#10;\vcenter{\xymatrix@1{&#10;  {J^{\omega}} \boar[r]^{t}&#10; &amp;&#10;  {K^{\omega}}&#10;}}&#10;\,\bigr)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0"/>
  <p:tag name="PICTUREFILESIZE" val="684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&#10;&#10;&#10;&#10;\begin{displaymath}&#10;%\scriptsize&#10;\scriptlb&#10; \entrymodifiers={++[F-,]}&#10;\begin{array}{ccccc}&#10; {\Coalg{F_{{\red I},{\blue J}}} }&#10;&amp; &#10; \times&#10;&amp;&#10; {\Coalg{F_{{\blue J},{\dgreen K}}} }&#10;&amp;&#10;\stackrel{\comp_{{\red I},{\blue J},{\dgreen K}}}{\longrightarrow}&#10; &amp; &#10; {\Coalg{F_{{\red I},{\dgreen K}}} }&#10;\\[+1em]&#10;&amp;&#10; \vcenter{\xymatrix{*[@u]{\LARGE\in}}}&#10;&amp;&#10;&amp;&amp;&#10;  \vcenter{\xymatrix{*[@u]{\LARGE\in}}}&#10;\\[+1em]&#10;\biggl(&#10;   \vcenter{        \xymatrix@C+1em@R=1em{&#10;  *{({\blue J}\times X)^{{\red I}}}&#10;   \\ *{X}\boar[u]^{c}} }&#10;&amp;&#10;  ,&#10;&amp;&#10;   \vcenter{        \xymatrix@C+1em@R=1em{&#10;  *{({\dgreen K}\times Y)^{{\blue J}}}&#10;   \\ *{Y}\boar[u]^{d}} }&#10;\biggr)&#10;&amp;&#10; \longmapsto&#10;&amp;&#10;   \vcenter{        \xymatrix@C+1em@R=1em{&#10;  *{({\dgreen K}\times (X\times Y))^{\red I}}&#10;   \\ *{X\times Y}\boar[u]^{c\comp d}} }&#10;\end{array}&#10;\end{displaymath}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73"/>
  <p:tag name="PICTUREFILESIZE" val="514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&#10;\vcenter{\xymatrix@1@+3em{&#10;  {}&#10;        \boar@{|-&gt;}[r]^{\blue\overline{\comp}}&#10; &amp;&#10;  {}&#10;}}&#10;\end{displaymath}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24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\begin{displaymath}&#10;\vcenter{\xymatrix@1@+3em{&#10;  {}&#10;        \boar@{|-&gt;}[r]^{{\red\comp}}&#10; &amp;&#10;  {}&#10;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23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\scriptlb&#10;\vcenter{\xymatrix@1@+1em{&#10;  {I^{\omega}} \boar[r]^{t\co s}%_{\text{causal}}&#10; &amp;&#10;  {K^{\omega}}&#10;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0"/>
  <p:tag name="PICTUREFILESIZE" val="39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\scriptlb&#10;\vcenter{\xymatrix@1@+3em{&#10;  {}&#10;        \boar@{|-&gt;}[r]^*[@d]{\beh\times\beh}&#10; &amp;&#10;  {}&#10;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597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\scriptlb&#10;\vcenter{\xymatrix@1@+3em{&#10;  {}&#10;        \boar@{|-&gt;}[r]^*[@d]{\beh}&#10; &amp;&#10;  {}&#10;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30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&#10;%\scriptsize&#10;\scriptlb&#10; \entrymodifiers={++[F-,]}&#10;\biggl(\;&#10; \vcenter{\xymatrix@1@C=1em{&#10;  *{}&#10;        \boar[r]^-{{ I}}&#10; &amp;&#10;  {c }&#10;       \boar[r]^-{{ J}}&#10; &amp;&#10;  *{}&#10; }}&#10; \;&#10;  {,}&#10; \;\;&#10; \vcenter{\xymatrix@1@C=1em{&#10;  *{}&#10;        \boar[r]^-{{ J}}&#10; &amp;&#10;  {d }&#10;       \boar[r]^-{{ K}}&#10; &amp;&#10;  *{}&#10;}}&#10;\;&#10;\biggr)&#10;\end{displaymath}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2"/>
  <p:tag name="PICTUREFILESIZE" val="92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&#10;%\scriptsize&#10;\scriptlb&#10; \entrymodifiers={++[F-,]}&#10; \vcenter{\xymatrix@1@C=1em{&#10;  *{}&#10;        \boar[r]^-{{ I}}&#10; &amp;&#10;  {c }&#10;       \boar[r]^-{{ J}}&#10; &amp;&#10;  {d }&#10;       \boar[r]^-{{ K}}&#10; &amp;&#10;  *{}&#10;}}&#10;\end{displaymath}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8"/>
  <p:tag name="PICTUREFILESIZE" val="53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\begin{math}&#10; \wite Z_{I,J}\times Z_{J,K}\longrightarrow Z_{I,K}&#10;\end{math}&#10;&#10;\end{document}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224"/>
  <p:tag name="PICTUREFILESIZE" val="60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\begin{math}&#10; \wite \Coalg{F_{I,J}}\times \Coalg{F_{J,K}}\longrightarrow \Coalg{F_{I,K}}&#10;\end{math}&#10;\end{document}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447"/>
  <p:tag name="PICTUREFILESIZE" val="129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math}&#10; \left(&#10;\scriptlb&#10;\vcenter{\xymatrix@R=1em@C+0em{&#10; {F_{I,J}Z_{I,J}}&#10; \\&#10;  {Z_{I,J}}&#10;       \boar[u]_{\zeta_{I,J}}&#10;}}&#10;\right)&#10; {\red\comp}&#10; \left(&#10;\scriptlb&#10;\vcenter{\xymatrix@R=1em@C+0em{&#10; {F_{J,K}Z_{J,K}}&#10; \\&#10;  {Z_{J,K}}&#10;       \boar[u]_{\zeta_{J,K}}&#10;}}&#10;\right)&#10;\end{math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11"/>
  <p:tag name="PICTUREFILESIZE" val="221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\begin{displaymath}\scriptlb&#10;\vcenter{\xymatrix@R+.5em@C+0em{&#10; {F_{I,K}(Z_{I,J}\times Z_{J,K})}&#10;        \boar@{--&gt;}[r]&#10; &amp;&#10; {F_{I,K}Z_{I,K}}&#10; \\&#10;  {Z_{I,J}\times Z_{J,K}}&#10;       \boar[u]^{\zeta_{I,J}{\red\comp}\zeta_{J,K}}&#10;        \boar@{--&gt;}[r]_-{\blue\overline{\comp}}&#10;        \ar@{}[d]|*[@d]{\textstyle\ni}&#10; &amp;&#10;  {Z_{I,K}}&#10;       \boar[u]_{\zeta_{I,K}}^{\text{final}}&#10;        \ar@{}[d]|*[@d]{\textstyle\ni}&#10; \\&#10; {\footnotesize\quad\bigl(\,I^{\omega}\stackrel{s}{\to}J^{\omega},\,&#10;   J^{\omega}\stackrel{t}{\to} K^{\omega}&#10;  \,\bigr)\quad}&#10;       \boar@{|-&gt;}[r]&#10; &amp;&#10; {\footnotesize\quad\bigl(\,I^{\omega}\stackrel{t\co s}{\longrightarrow}K^{\omega}\,\bigr)\quad}&#10;}}&#10;\end{displaymath}&#10;&#10;&#10;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35"/>
  <p:tag name="PICTUREFILESIZE" val="403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\scriptlb&#10; \bigl(\,&#10;\vcenter{\xymatrix@1{&#10;  {I^{\omega}} \boar[r]^{s}&#10; &amp;&#10;  {J^{\omega}}&#10;}}&#10;,\,&#10;\vcenter{\xymatrix@1{&#10;  {J^{\omega}} \boar[r]^{t}&#10; &amp;&#10;  {K^{\omega}}&#10;}}&#10;\,\bigr)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0"/>
  <p:tag name="PICTUREFILESIZE" val="684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&#10;\vcenter{\xymatrix@1@+3em{&#10;  {}&#10;        \boar@{|-&gt;}[r]^{\blue\overline{\comp}}&#10; &amp;&#10;  {}&#10;}}&#10;\end{displaymath}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24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&#10;&#10;&#10;\newrgbcolor{wite}{.99 .99 .99}&#10;\newxycolor{lightblue}{.5 .5 .99 rgb}&#10;\def\boar{\ar@*{[|(3)]}}&#10;&#10;&#10;&#10;\begin{document}&#10;&#10;&#10;\begin{displaymath}&#10;%\scriptsize&#10;\scriptlb&#10; \entrymodifiers={++[F-,]}&#10;\left(\;&#10; \vcenter{\xymatrix@1@C=1em{&#10;  *{}&#10;        \boar[r]^-{I}&#10; &amp;&#10;  {c }&#10;       \boar[r]^-{J}&#10; &amp;&#10;  *{}&#10;&amp;&#10;  *{,}&#10;&amp;&#10;  *{}&#10;        \boar[r]^-{J}&#10; &amp;&#10;  {d }&#10;       \boar[r]^-{K}&#10; &amp;&#10;  *{}&#10;}}&#10;\;&#10;\right)&#10;\quad\stackrel{\comp_{I,J,K}}{\longmapsto}\quad&#10; \vcenter{\xymatrix@1@C=1em{&#10;  *{}&#10;        \boar[r]^-{I}&#10; &amp;&#10;  {c }&#10;       \boar[r]^-{J}&#10; &amp;&#10;  {d }&#10;       \boar[r]^-{K}&#10; &amp;&#10;  *{}&#10;}}&#10;\end{displaymath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68"/>
  <p:tag name="PICTUREFILESIZE" val="164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\begin{displaymath}&#10;\vcenter{\xymatrix@1@+3em{&#10;  {}&#10;        \boar@{|-&gt;}[r]^{{\red\comp}}&#10; &amp;&#10;  {}&#10;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23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\scriptlb&#10;\vcenter{\xymatrix@1@+1em{&#10;  {I^{\omega}} \boar[r]^{t\co s}%_{\text{causal}}&#10; &amp;&#10;  {K^{\omega}}&#10;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10"/>
  <p:tag name="PICTUREFILESIZE" val="390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\scriptlb&#10;\vcenter{\xymatrix@1@+3em{&#10;  {}&#10;        \boar@{|-&gt;}[r]^*[@d]{\beh\times\beh}&#10; &amp;&#10;  {}&#10;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597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\scriptlb&#10;\vcenter{\xymatrix@1@+3em{&#10;  {}&#10;        \boar@{|-&gt;}[r]^*[@d]{\beh}&#10; &amp;&#10;  {}&#10;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0"/>
  <p:tag name="PICTUREFILESIZE" val="305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&#10;%\scriptsize&#10;\scriptlb&#10; \entrymodifiers={++[F-,]}&#10;\biggl(\;&#10; \vcenter{\xymatrix@1@C=1em{&#10;  *{}&#10;        \boar[r]^-{{ I}}&#10; &amp;&#10;  {c }&#10;       \boar[r]^-{{ J}}&#10; &amp;&#10;  *{}&#10; }}&#10; \;&#10;  {,}&#10; \;\;&#10; \vcenter{\xymatrix@1@C=1em{&#10;  *{}&#10;        \boar[r]^-{{ J}}&#10; &amp;&#10;  {d }&#10;       \boar[r]^-{{ K}}&#10; &amp;&#10;  *{}&#10;}}&#10;\;&#10;\biggr)&#10;\end{displaymath}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92"/>
  <p:tag name="PICTUREFILESIZE" val="92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&#10;%\scriptsize&#10;\scriptlb&#10; \entrymodifiers={++[F-,]}&#10; \vcenter{\xymatrix@1@C=1em{&#10;  *{}&#10;        \boar[r]^-{{ I}}&#10; &amp;&#10;  {c }&#10;       \boar[r]^-{{ J}}&#10; &amp;&#10;  {d }&#10;       \boar[r]^-{{ K}}&#10; &amp;&#10;  *{}&#10;}}&#10;\end{displaymath}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08"/>
  <p:tag name="PICTUREFILESIZE" val="530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\begin{displaymath}&#10; \beh\left(&#10;\vcenter{\xymatrix@R=1em@C+0em{&#10; {F_{I,J}X}&#10; \\&#10;  {X}&#10;       \boar[u]_{c}&#10;}}&#10; {\red\comp}&#10;\vcenter{\xymatrix@R=1em@C+0em{&#10; {F_{J,K}Y}&#10; \\&#10;  {Y}&#10;       \boar[u]_{d}&#10;}}&#10;\right)&#10; \;=\;&#10; \beh\left(&#10;\vcenter{\xymatrix@R=1em@C+0em{&#10; {F_{I,J}X}&#10; \\&#10;  {X}&#10;       \boar[u]_{c}&#10;}}&#10;\right)&#10; {\blue\overline{\comp}}\;&#10; \beh\left(&#10;\vcenter{\xymatrix@R=1em@C+0em{&#10; {F_{J,K}Y}&#10; \\&#10;  {Y}&#10;       \boar[u]_{d}&#10;}}&#10;\right)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47"/>
  <p:tag name="PICTUREFILESIZE" val="341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Coalg}{\mathbf{Coalg}}&#10;&#10;\begin{document}&#10; \begin{displaymath}&#10; \left(\vcenter{\xymatrix@R=1em{&#10;   {FZ}&#10;  \\&#10;   {Z}  \ar[u]^{\cong}_{\text{final}}&#10;}}\right)&#10;\in \Coalg_{F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03"/>
  <p:tag name="PICTUREFILESIZE" val="121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xspace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Coalg}{\mathbf{Coalg}}&#10;\def\compsign{\mathrel&gt;\kern-2pt\joinrel&gt;\kern-2pt\joinrel&gt;}&#10;\newcommand{\comp}{\ensuremath{\mathbin{\compsign}}\xspace}&#10;&#10;&#10;&#10;\begin{document}&#10; \begin{displaymath}&#10;\begin{array}{ccccc}&#10;   \Coalg_{F}&amp; \times &amp; \Coalg_{F} &amp;\stackrel{{\red&#10;    \comp}}{\longrightarrow}&#10;   &amp; \Coalg_{F}&#10; \\&#10;   Z &amp; \times &amp; Z &amp;\stackrel{{\blue \overline{\comp}}}{\longrightarrow} &amp; Z&#10;\end{array} &#10;\end{displaymath}&#10;\end{document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38"/>
  <p:tag name="PICTUREFILESIZE" val="140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$\comp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0"/>
  <p:tag name="PICTUREFILESIZE" val="16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&#10;&#10;&#10;\newrgbcolor{wite}{.99 .99 .99}&#10;\newxycolor{lightblue}{.5 .5 .99 rgb}&#10;\def\boar{\ar@*{[|(3)]}}&#10;&#10;&#10;&#10;\begin{document}&#10;&#10;&#10;\begin{displaymath}&#10;%\scriptsize&#10;\scriptlb&#10; \entrymodifiers={++[F-,]}&#10; \vcenter{\xymatrix@1@C=1em{&#10;  *{}&#10;        \boar[r]^-{I}&#10; &amp;&#10;  {c }&#10;       \boar[r]^-{J}&#10; &amp;&#10;  *{}&#10;}}&#10;\end{displaymath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66"/>
  <p:tag name="PICTUREFILESIZE" val="337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$\comp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0"/>
  <p:tag name="PICTUREFILESIZE" val="166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red\pmb{\comp}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1"/>
  <p:tag name="PICTUREFILESIZE" val="180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$\blue\overline{\pmb{\comp}}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4"/>
  <p:tag name="PICTUREFILESIZE" val="18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$\comp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0"/>
  <p:tag name="PICTUREFILESIZE" val="166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$\comp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0"/>
  <p:tag name="PICTUREFILESIZE" val="166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45.7|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Coalg}{\mathbf{Coalg}}&#10;&#10;\begin{document}&#10;\begin{displaymath}&#10; \begin{array}{|l|c|l|}&#10; \hline&#10;  \text{\red monoidal cat. $\C$}&#10; &amp;&amp;&#10;  \text{\blue monoid $M\in \C$}&#10; \\&#10; \hline&#10;  \otimes: \C \times \C\to \C&#10; &amp;&#10;  \text{mult.}&#10; &amp;&#10;  M\otimes M \stackrel{m}{\to} M&#10; \\&#10;  I\in \C&#10; &amp;&#10;  \text{unit}&#10; &amp;&#10;  I \stackrel{e}{\to} M&#10; \\&#10; \hline&#10;  I\otimes X \cong X \cong X\otimes I&#10; &amp;&#10;  \text{unit law}&#10; &amp;&#10;  \vcenter{\xymatrix@=1em{&#10;   {M}&#10;           \ar[r]&#10;           \ar@{=}[rd]&#10;  &amp;&#10;   {M\otimes M}&#10;           \ar[d]&#10;  &amp;&#10;   {M}&#10;           \ar[l]&#10;           \ar@{=}[ld]&#10;  \\&#10;  &amp;&#10;   {M} &#10;}}&#10; \\&#10;  (X\otimes Y) \otimes Z \cong X\otimes (Y\otimes Z)&#10; &amp;  &#10;  \text{assoc. law}&#10; &amp;&#10;  \vcenter{\xymatrix@=1em{&#10;   {M\otimes M \otimes M}&#10;           \ar[r]&#10;           \ar[d]&#10;  &amp;&#10;   {M\otimes M}&#10;           \ar[d]&#10;  \\&#10;   {M\otimes M}&#10;           \ar[r]&#10;  &amp;&#10;   {M} &#10;}}&#10; \\&#10; \hline&#10; \end{array}&#10;\end{displaymath}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708"/>
  <p:tag name="PICTUREFILESIZE" val="903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C+3em{&#10;  {2}&#10;         \ar[d]^{\mathsf{m}}&#10; \\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26"/>
  <p:tag name="PICTUREFILESIZE" val="234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\xymatrix@C+3em{&#10;  {0}&#10;         \ar[d]^{\mathsf{e}}&#10; \\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9"/>
  <p:tag name="PICTUREFILESIZE" val="20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proof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def\boar{\ar@*{[|(3)]}}&#10;&#10;\begin{document}&#10;&#10;&#10;\begin{displaymath}&#10; \vcenter{        \xymatrix@C+1em@R=1em{&#10;  {\bigl(\,T(J\times X)\,\bigr)^{I}}&#10;\\ X\boar[u]^{c}} }&#10;\end{displaymath}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34"/>
  <p:tag name="PICTUREFILESIZE" val="87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&#10;\begin{displaymath}&#10; \xymatrix@=2em{&#10;  {1}&#10;            \ar[rd]_{\id}&#10;            \ar[r]^{ \langle{e, \id}\rangle}&#10; &amp;&#10;  {2} &#10;            \ar[d]_{ \mathsf{m}}&#10; &amp;&#10;  {1}&#10;            \ar[ld]^{\id}&#10;            \ar[l]_{ \langle{\id, e}\rangle}&#10; \\&#10; &amp;&#10;  {1}&#10;}&#10;\end{displaymath}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44"/>
  <p:tag name="PICTUREFILESIZE" val="1350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renewcommand{\parallel}{m}&#10;\begin{displaymath}&#10; \xymatrix@R=1em@C=3em{&#10;  {3}&#10;                   \ar[r]^{\mathsf{\parallel}\times \id}&#10;                   \ar[d]_{\id\times\mathsf{\parallel}}                  &#10; &amp;&#10;  {2}&#10;                   \ar[d]^{\mathsf{\parallel}}                   &#10; \\&#10;  {2}&#10;                   \ar[r]_{\mathsf{\parallel}}&#10; &amp;&#10;  {1}&#10;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81"/>
  <p:tag name="PICTUREFILESIZE" val="1088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|7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\newcommand{\seqcomp}{\mathbin{;}}&#10;&#10;&#10;&#10;\begin{document}&#10;&#10;&#10;\begin{displaymath}&#10; \xymatrix@R=1em@C+3em{&#10;  {\mathbb{L}}&#10;                   \ar[r]^-{X}&#10; &amp;&#10;  {\Sets}&#10; \\&#10;  {2}&#10;                   \ar[d]^{\mathsf{m}}&#10;                   \ar@{}[rd]|{\longmapsto}&#10; &amp;&#10;  {X^{2}}&#10;                   \ar[d]^{[\mathsf{m}]=:\bullet}&#10; \\&#10;  {1}&#10; &amp;&#10;  {X}&#10;}&#10;\end{displaymath}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1"/>
  <p:tag name="PICTUREFILESIZE" val="1270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\newcommand{\seqcomp}{\mathbin{;}}&#10;&#10;&#10;&#10;\begin{document}&#10;&#10;\begin{displaymath}&#10; \xymatrix@R=1em@C=3em{&#10;  {X^3}&#10;                   \boar[r]^{\bullet\times \id}&#10;                   \boar[d]_{\id\times\bullet}                  &#10;                   \boar@{}[rd]|{\circlearrowright}&#10; &amp;&#10;  {X^2}&#10;                   \boar[d]^{\bullet}                   &#10; \\&#10;  {X^2}&#10;                   \boar[r]_{\bullet}&#10; &amp;&#10;  {X}&#10;}&#10;\end{displaymath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9"/>
  <p:tag name="PICTUREFILESIZE" val="1304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\renewcommand{\parallel}{m}&#10;\begin{displaymath}&#10; \xymatrix@R=1em@C=3em{&#10;  {3}&#10;                   \ar[r]^{\mathsf{\parallel}\times \id}&#10;                   \ar[d]_{\id\times\mathsf{\parallel}}    &#10;                   \ar@{}[rd]|{\circlearrowright}              &#10; &amp;&#10;  {2}&#10;                   \ar[d]^{\mathsf{\parallel}}                   &#10; \\&#10;  {2}&#10;                   \ar[r]_{\mathsf{\parallel}}&#10; &amp;&#10;  {1}&#10;}&#10;\end{displaymath}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1"/>
  <p:tag name="PICTUREFILESIZE" val="117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\newcommand{\nat}{\mathbb{N}}&#10;\newcommand{\seqcomp}{\mathbin{;}}&#10;&#10;&#10;&#10;\begin{document}&#10;&#10;$\longmapsto$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7"/>
  <p:tag name="PICTUREFILESIZE" val="124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5.3|6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&#10;&#10;\begin{displaymath}&#10; \xymatrix@R=1em@C+3em{&#10;  {\mathbb{L}}&#10;                   \boar[r]^-{\C}&#10; &amp;&#10;  {\mathbf{CAT}}&#10; \\&#10;  {2}&#10;                   \boar[d]^{\mathsf{m}}&#10;                   \boar@{}[rd]|{\longmapsto}&#10; &amp;&#10;  {\C^{2}}&#10;                   \boar[d]^{[\mathsf{m}] = {\red\otimes}}&#10; \\&#10;  {1}&#10; &amp;&#10;  {\C}&#10;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5"/>
  <p:tag name="PICTUREFILESIZE" val="137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1.4|52.6|31.4|10.1|14.2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{proof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&#10;\begin{math}&#10; I\times X\stackrel{c}{\longrightarrow} T(J\times X)&#10;\end{math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11"/>
  <p:tag name="PICTUREFILESIZE" val="620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 \xymatrix@R=.5em@C+3em{{X_{0}: \mathbf{1}} \ar[r]^-{!} &amp; {\mathbf{1}}&#10; \\&#10;  {X_{1}: \mathbf{1}} \ar[r]^-{X} &amp; {\C}&#10; \\&#10;  {X_{2}: \mathbf{1}} \ar[r]^-{(X,X)} &amp; {\C^{2}}&#10; \\&#10;  {}\ar@{}[r]|{\vdots} &amp;&#10; }&#10;\end{displaymath}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88"/>
  <p:tag name="PICTUREFILESIZE" val="1450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&#10;&#10;\begin{displaymath}&#10;  \xymatrix@R=1em@C+3em{&#10;   {2}&#10;         \shifted{-1em}{1em}{\fbox{\text{In $\mathbb{L}$}}}&#10;         \ar[d]^{\mathsf{m}}&#10;  &amp;&#10;   {\mathbf{1}}&#10;         \shifted{-1em}{1em}{\fbox{\text{In $\mathbf{CAT}$}}}&#10;         \ar[r]^-{(X,X)}&#10;         \ar@{=}[d]&#10;         \ar@{}[rd]|*[@rd]{\Downarrow}&#10;         \ar@{}[rd]|(.7){X_{\mathsf{m}}}&#10;  &amp;&#10;   {\C^{2}}&#10;         \ar[d]^{\red\otimes}&#10;  \\&#10;   {1}&#10;  &amp;&#10;   {\mathbf{1}}&#10;         \ar[r]_{X}&#10;  &amp;&#10;   {\C}   &#10;}&#10;\end{displaymath}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10"/>
  <p:tag name="PICTUREFILESIZE" val="212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X{\red\otimes} X \stackrel{X_{\mathsf{m}}}{\longrightarrow} X \quad\text{in } \C &#10;\end{displaymath}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198"/>
  <p:tag name="PICTUREFILESIZE" val="679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\begin{displaymath}&#10; \infer{\mathbf{1}\stackrel{X}{\longrightarrow} \C}{X\in\C}&#10;\end{displaymath}&#10;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80"/>
  <p:tag name="PICTUREFILESIZE" val="475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3.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def\boar{\ar@*{[|(3)]}}&#10;&#10;\begin{document}&#10;&#10;\begin{displaymath}&#10; \xymatrix@R=.5em@C+3em{&#10;  {\mathbf{Coalg}_{F}}&#10;                \boar[r]^-{\beh}&#10; &amp;&#10;  {\C/Z}&#10; \\&#10;  {\phantom{FXFX}}&#10;                \boar@{|-&gt;}[r]&#10; &amp;&#10;  {\scriptstyle(X\stackrel{\beh(c)}{\longrightarrow} Z)}             &#10;}&#10;\end{displaymath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9"/>
  <p:tag name="PICTUREFILESIZE" val="1394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begin{document}&#10; $\left(\vcenter{\xymatrix@C+1em@R-0em{&#10;  {F X}&#10; \\&#10;  {X}&#10;                \ar[u]^{c}&#10;     }}&#10; \right)&#10;$&#10;&#10;\end{document}&#10;"/>
  <p:tag name="EXTERNALNAME" val="TP_tmp"/>
  <p:tag name="BLEND" val="0"/>
  <p:tag name="TRANSPARENT" val="1"/>
  <p:tag name="RESOLUTION" val="600"/>
  <p:tag name="WORKAROUNDTRANSPARENCYBUG" val="0"/>
  <p:tag name="ALLOWFONTSUBSTITUTION" val="0"/>
  <p:tag name="BITMAPFORMAT" val="png256"/>
  <p:tag name="ORIGWIDTH" val="68"/>
  <p:tag name="PICTUREFILESIZE" val="58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def\boar{\ar@*{[|(3)]}}&#10;&#10;\begin{document}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^{\cong}&#10;  }&#10; $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9"/>
  <p:tag name="PICTUREFILESIZE" val="117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\begin{displaymath}\scriptlb&#10;\vcenter{\xymatrix@R-.5em@C+4em{&#10;  {Z_{I,J}\times Z_{J,K}}&#10;        \boar@{-&gt;}[r]^-{\blue\pmb{\overline{\comp}_{I,J,K}}}&#10; %       \ar@{}[d]|*[@d]{\textstyle\ni}&#10; &amp;&#10;  {Z_{I,K}}&#10; %       \ar@{}[d]|*[@d]{\textstyle\ni}&#10; }}&#10;\end{displaymath}&#10;&#10;&#10;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02"/>
  <p:tag name="PICTUREFILESIZE" val="900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math}&#10; (I,J)\times (J,K) \stackrel{\comp_{I,J,K}}{\longrightarrow}&#10; (I,K)\qquad \text{in $\mathbb{L}$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88"/>
  <p:tag name="PICTUREFILESIZE" val="118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&#10;&#10;&#10;&#10;\begin{displaymath}&#10;%\scriptsize&#10;\scriptlb&#10; \entrymodifiers={++[F-,]}&#10;\begin{array}{ccccc}&#10; {\Coalg{F_{{\red I},{\blue J}}} }&#10;&amp; &#10; \times&#10;&amp;&#10; {\Coalg{F_{{\blue J},{\dgreen K}}} }&#10;&amp;&#10;\stackrel{\comp_{{\red I},{\blue J},{\dgreen K}}}{\longrightarrow}&#10; &amp; &#10; {\Coalg{F_{{\red I},{\dgreen K}}} }&#10;\\[+1em]&#10;&amp;&#10; \vcenter{\xymatrix{*[@u]{\LARGE\in}}}&#10;&amp;&#10;&amp;&amp;&#10;  \vcenter{\xymatrix{*[@u]{\LARGE\in}}}&#10;\\[+1em]&#10;\biggl(&#10;   \vcenter{        \xymatrix@C+1em@R=1em{&#10;  *{({\blue J}\times X)^{{\red I}}}&#10;   \\ *{X}\boar[u]^{c}} }&#10;&amp;&#10;  ,&#10;&amp;&#10;   \vcenter{        \xymatrix@C+1em@R=1em{&#10;  *{({\dgreen K}\times Y)^{{\blue J}}}&#10;   \\ *{Y}\boar[u]^{d}} }&#10;\biggr)&#10;&amp;&#10; \longmapsto&#10;&amp;&#10;   \vcenter{        \xymatrix@C+1em@R=1em{&#10;  *{({\dgreen K}\times (X\times Y))^{\red I}}&#10;   \\ *{X\times Y}\boar[u]^{c\comp d}} }&#10;\end{array}&#10;\end{displaymath}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73"/>
  <p:tag name="PICTUREFILESIZE" val="5145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\begin{math}&#10; 2=1\times 1\stackrel{\mathsf{m}}{\longrightarrow} 1 \quad &#10; \text{in $\mathbb{L}$}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2"/>
  <p:tag name="PICTUREFILESIZE" val="542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&#10;&#10;&#10;\newrgbcolor{wite}{.99 .99 .99}&#10;\newxycolor{lightblue}{.5 .5 .99 rgb}&#10;\def\boar{\ar@*{[|(3)]}}&#10;&#10;&#10;&#10;\begin{document}&#10;&#10;&#10;\begin{displaymath}&#10;%\scriptsize&#10;\scriptlb&#10; \entrymodifiers={++[F-,]}&#10;\left(\;&#10; \vcenter{\xymatrix@1@C=1em{&#10;  *{}&#10;        \boar[r]^-{I}&#10; &amp;&#10;  {c }&#10;       \boar[r]^-{J}&#10; &amp;&#10;  *{}&#10;&amp;&#10;  *{,}&#10;&amp;&#10;  *{}&#10;        \boar[r]^-{J}&#10; &amp;&#10;  {d }&#10;       \boar[r]^-{K}&#10; &amp;&#10;  *{}&#10;}}&#10;\;&#10;\right)&#10;\quad\stackrel{}{\longmapsto}\quad&#10; \vcenter{\xymatrix@1@C=1em{&#10;  *{}&#10;        \boar[r]^-{I}&#10; &amp;&#10;  {c }&#10;       \boar[r]^-{J}&#10; &amp;&#10;  {d }&#10;       \boar[r]^-{K}&#10; &amp;&#10;  *{}&#10;}}&#10;\end{displaymath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29"/>
  <p:tag name="PICTUREFILESIZE" val="1419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&#10;&#10;\begin{displaymath}&#10;%\scriptsize&#10;\scriptlb&#10; \entrymodifiers={++[F-,]}&#10;\begin{array}{ccccc}&#10; {\Coalg{F_{{ I},{ J}}} }&#10;&amp; &#10; \times&#10;&amp;&#10; {\Coalg{F_{{ J},{ K}}} }&#10;&amp;&#10;\stackrel{{\red\pmb{\comp}_{{ I},{ J},{ K}}}}{\longrightarrow}&#10; &amp; &#10; {\Coalg{F_{{ I},{ K}}} }&#10;\end{array}&#10;\end{displaymath}&#10;&#10;&#10;&#10;\end{document}w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526"/>
  <p:tag name="PICTUREFILESIZE" val="1829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%$\mathbb{L}$&#10;&#10;&#10;%$\longrightarrow$&#10;&#10;&#10;%$\mathbf{CAT}$&#10;&#10;&#10;$\longmapsto$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7"/>
  <p:tag name="PICTUREFILESIZE" val="12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\begin{math}&#10; {           \footnotesize\scriptlb&#10;        \vcenter{\xymatrix@R=2em@C+2em{&#10;         {(I,J)\times (J,K)\times (K,L)}&#10;              \boar[r]^-{\comp_{I,J,K}\times \id}&#10;                      \boar[d]_-{\id\times\comp_{J,K,L}}&#10;                    \ar@{}[rd]|*[@ru]{=}&#10;                &amp;&#10;                 {(I,K)\times (K,L)}&#10;              \boar[d]^{\comp_{I,K,L}}&#10;                \\&#10;         {(I,J)\times (J,L)}&#10;              \boar[r]_{\comp_{I,J,L}}&#10;        &amp;&#10;         {(I,L)}&#10;        }}&#10;   }&#10;\end{math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99"/>
  <p:tag name="PICTUREFILESIZE" val="2633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&#10;&#10;\begin{displaymath}\scriptlb\tiny&#10;        \vcenter{\xymatrix@R=2em@C+2em{&#10;         {\Coalg{F_{I,J}} \times \Coalg{F_{J,K}}\times \Coalg{F_{K,L}}}&#10;              \boar[r]^-{{\red\comp_{I,J,K}}\times \id}&#10;                      \boar[d]_-{\id\times{\red\comp_{J,K,L}}}&#10;              \ar@{}[rd]|*[@ld]{\Longrightarrow}|(.55){\textstyle\cong}&#10;                &amp;&#10;                 {\Coalg{F_{I,K}}\times \Coalg{F_{K,L}}}&#10;              \boar[d]^{{\red\comp_{I,K,L}}}&#10;                \\&#10;         {\Coalg{F_{I,J}}\times \Coalg{F_{J,L}}}&#10;              \boar[r]_{{\red\comp_{I,J,L}}}&#10;        &amp;&#10;         {\Coalg{F_{I,L}}}&#10;}}&#10;\end{displaymath}&#10;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39"/>
  <p:tag name="PICTUREFILESIZE" val="233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$\comp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0"/>
  <p:tag name="PICTUREFILESIZE" val="166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$\red\pmb\cong$&#10;\newline&#10;$\red\pmb\neq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"/>
  <p:tag name="PICTUREFILESIZE" val="215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$X\otimes (Y\otimes Z)\cong (X\otimes Y)\otimes Z$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99"/>
  <p:tag name="PICTUREFILESIZE" val="983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\wite&#10;$(X\times Y)\times Z$&#10;\end{document}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32"/>
  <p:tag name="PICTUREFILESIZE" val="46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&#10;&#10;\begin{align*}&#10; {\red I}\times X\times Y &#10; &amp;\stackrel{\widehat{c}\times Y}{\longrightarrow}&#10; X\times {\blue J}\times Y&#10; \\&#10; &amp;\stackrel{X\times \widehat{d}}{\longrightarrow}&#10;  X\times Y\times {\dgreen K}&#10;\end{align*} &#10;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86"/>
  <p:tag name="PICTUREFILESIZE" val="1467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\wite&#10;$X\times (Y\times Z)$&#10;\end{document}"/>
  <p:tag name="FILENAME" val="TP_tmp"/>
  <p:tag name="FORMAT" val="png16m"/>
  <p:tag name="RES" val="600"/>
  <p:tag name="BLEND" val="0"/>
  <p:tag name="TRANSPARENT" val="1"/>
  <p:tag name="TBUG" val="0"/>
  <p:tag name="ALLOWFS" val="0"/>
  <p:tag name="ORIGWIDTH" val="132"/>
  <p:tag name="PICTUREFILESIZE" val="45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$\mathbb{L}$&#10;&#10;&#10;%$\longrightarrow$&#10;&#10;&#10;%$\mathbf{CAT}$&#10;&#10;&#10;%$\longmapsto$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"/>
  <p:tag name="PICTUREFILESIZE" val="113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%$\mathbb{L}$&#10;&#10;&#10;%$\longrightarrow$&#10;&#10;&#10;$\mathbf{CAT}$&#10;&#10;&#10;%$\longmapsto$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8"/>
  <p:tag name="PICTUREFILESIZE" val="219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%$\mathbb{L}$&#10;&#10;&#10;$\longrightarrow$&#10;&#10;&#10;%$\mathbf{CAT}$&#10;&#10;&#10;%$\longmapsto$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6"/>
  <p:tag name="PICTUREFILESIZE" val="12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5.3|6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&#10;&#10;\begin{displaymath}&#10; \xymatrix@R=1em@C+3em{&#10;  {\mathbb{L}}&#10;                   \boar[r]^-{\C}&#10; &amp;&#10;  {\mathbf{CAT}}&#10; \\&#10;  {2}&#10;                   \boar[d]^{\mathsf{m}}&#10;                   \boar@{}[rd]|{\longmapsto}&#10; &amp;&#10;  {\C^{2}}&#10;                   \boar[d]^{[\mathsf{m}] = {\red\otimes}}&#10; \\&#10;  {1}&#10; &amp;&#10;  {\C}&#10;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25"/>
  <p:tag name="PICTUREFILESIZE" val="137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&#10;\begin{displaymath}&#10; \vcenter{\xymatrix@R=1em@C=3em{&#10;  {3}&#10;                   \boar[r]^{\mathsf{\mathsf{m}}\times \id}&#10;                   \boar[d]_{\id\times\mathsf{\mathsf{m}}}                  &#10;                   \ar@{}[rd]|*[@ru]{{\red\pmb{\Rightarrow}}}|(.7){\cong}&#10; &amp;&#10;  {2}&#10;                   \boar[d]^{\mathsf{\mathsf{m}}}                   &#10; \\&#10;  {2}&#10;                   \boar[r]_{\mathsf{\mathsf{m}}}&#10; &amp;&#10;  {1}&#10;}}&#10; \quad\text{in $\mathbb{L}$}&#10;\end{displaymath}&#10;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9"/>
  <p:tag name="PICTUREFILESIZE" val="1446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&#10;\begin{displaymath}&#10;\vcenter{ \xymatrix@R=1em@C=3em{&#10;  {3}&#10;                   \boar[r]^{\mathsf{\mathsf{m}}\times \id}&#10;                   \boar[d]_{\id\times\mathsf{\mathsf{m}}}                  &#10;                   \ar@{}[rd]|*[@ru]{=}&#10; &amp;&#10;  {2}&#10;                   \boar[d]^{\mathsf{\mathsf{m}}}                   &#10; \\&#10;  {2}&#10;                   \boar[r]_{\mathsf{\mathsf{m}}}&#10; &amp;&#10;  {1}&#10;}}&#10;\quad\text{in $\mathbb{L}$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49"/>
  <p:tag name="PICTUREFILESIZE" val="1374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\begin{math}&#10; F(g\co f) \iso Fg\co Ff, \quad F(\id)\iso \id&#10;\end{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54"/>
  <p:tag name="PICTUREFILESIZE" val="1059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&#10;\begin{displaymath}\scriptlb&#10; \vcenter{\xymatrix@R=6em@C=8em{&#10;  {\C^{3}}&#10;                   \boar[r]^{\sem{\mathsf{m}\times \id}}&#10;                   \boar[d]_{\sem{\id\times{\mathsf{m}}}}                  &#10;                 \boar[rd]|{\txt{\scriptsize$\sem{\mathsf{m}\co(\mathsf{m}\times\id)}$&#10;                \\\scriptsize$=\sem{\mathsf{m}\co(\id\times\mathsf{m})}$}}&#10;% \ar@{}[rd]|*[@ru]{{\red\pmb{\Rightarrow}}}|(.7){\cong}|(.3){\alpha}      &#10; &amp;&#10;  {\C^{2}}&#10;                   \boar[d]^{\sem{\mathsf{m}}}                   &#10; \\&#10;  {\C^{2}}&#10;                   \boar[r]_{\sem{\mathsf{m}}}&#10;                   \ar@{}[ru]|(.2)*[@ru]{\Rightarrow}&#10;                       |(.8)*[@ru]{\Rightarrow}&#10; &amp;&#10;  {\C}&#10;}}&#10;\end{displaymath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22"/>
  <p:tag name="PICTUREFILESIZE" val="382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&#10;&#10;&#10;&#10;&#10;\begin{displaymath}&#10;%\scriptsize&#10;\scriptlb&#10; \entrymodifiers={++[F-,]}&#10;\begin{array}{ccccc}&#10; \biggl(\;&#10; \vcenter{\xymatrix@1@C=1em{&#10;  *{}&#10;        \boar[r]^-{{\red I}}&#10; &amp;&#10;  {c }&#10;       \boar[r]^-{{\blue J}}&#10; &amp;&#10;  *{}&#10; }}&#10;&amp;&#10;  {,}&#10;&amp;&#10; \vcenter{\xymatrix@1@C=1em{&#10;  *{}&#10;        \boar[r]^-{{\blue J}}&#10; &amp;&#10;  {d }&#10;       \boar[r]^-{{\dgreen K}}&#10; &amp;&#10;  *{}&#10;}}&#10;\;&#10;\biggr)&#10;&amp;&#10;\quad\stackrel{}{\longmapsto}\quad&#10;&amp;&#10; \vcenter{\xymatrix@1@C=1em{&#10;  *{}&#10;        \boar[r]^-{{\red I}}&#10; &amp;&#10;  {c }&#10;       \boar[r]^-{{\blue J}}&#10; &amp;&#10;  {d }&#10;       \boar[r]^-{{\dgreen K}}&#10; &amp;&#10;  *{}&#10;}}&#10;\end{array}&#10;\end{displaymath}&#10;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35"/>
  <p:tag name="PICTUREFILESIZE" val="1492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%$\mathbb{L}$&#10;&#10;&#10;%$\longrightarrow$&#10;&#10;&#10;%$\mathbf{CAT}$&#10;&#10;&#10;$\longmapsto$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7"/>
  <p:tag name="PICTUREFILESIZE" val="12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\begin{displaymath}&#10;\vcenter{ \xymatrix@R=1em@C=3em{&#10;  {3}&#10;                   \boar[r]^{\mathsf{\mathsf{m}}\times \id}&#10;                   \boar[d]_{\id\times\mathsf{\mathsf{m}}}                  &#10;                   \ar@{}[rd]|*[@ru]{=}&#10; &amp;&#10;  {2}&#10;                   \boar[d]^{\mathsf{\mathsf{m}}}                   &#10; \\&#10;  {2}&#10;                   \boar[r]_{\mathsf{\mathsf{m}}}&#10; &amp;&#10;  {1}&#10;}}&#10;\end{displaymath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81"/>
  <p:tag name="PICTUREFILESIZE" val="1197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&#10;&#10;\newrgbcolor{wite}{.99 .99 .99}&#10;\newxycolor{lightblue}{.5 .5 .99 rgb}&#10;\def\boar{\ar@*{[|(3)]}}&#10;&#10;&#10;&#10;\begin{document}&#10;\begin{displaymath}\scriptlb&#10; \vcenter{\xymatrix@R=1em@C=3em{&#10;  {\C^{3}}&#10;                   \boar[r]^{\otimes\times \id}&#10;                   \boar[d]_{\id\times\otimes}                  &#10;                   \ar@{}[rd]|*[@ru]{{\red\pmb{\Rightarrow}}}|(.7){\cong}|(.3){\alpha}&#10; &amp;&#10;  {\C^{2}}&#10;                   \boar[d]^{\otimes}                   &#10; \\&#10;  {\C^{2}}&#10;                   \boar[r]_{\otimes}&#10; &amp;&#10;  {C}&#10;}}&#10;\end{displaymath}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73"/>
  <p:tag name="PICTUREFILESIZE" val="1549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$\mathbb{L}$&#10;&#10;&#10;%$\longrightarrow$&#10;&#10;&#10;%$\mathbf{CAT}$&#10;&#10;&#10;%$\longmapsto$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4"/>
  <p:tag name="PICTUREFILESIZE" val="113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%$\mathbb{L}$&#10;&#10;&#10;%$\longrightarrow$&#10;&#10;&#10;$\mathbf{CAT}$&#10;&#10;&#10;%$\longmapsto$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8"/>
  <p:tag name="PICTUREFILESIZE" val="219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({#1})}&#10;&#10;&#10;\newrgbcolor{wite}{.99 .99 .99}&#10;\newxycolor{lightblue}{.5 .5 .99 rgb}&#10;\def\boar{\ar@*{[|(3)]}}&#10;&#10;&#10;&#10;\begin{document}&#10;&#10;%$\mathbb{L}$&#10;&#10;&#10;$\longrightarrow$&#10;&#10;&#10;%$\mathbf{CAT}$&#10;&#10;&#10;%$\longmapsto$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6"/>
  <p:tag name="PICTUREFILESIZE" val="12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align*}&#10; \C(\pi_{i}\co\mathsf{a})&#10;&amp;=&#10; \C\pi_{i}\co\C\mathsf{a}&#10;\\&#10; \C(\mathsf{a}\co\pi_{i})&#10;&amp;\cong&#10;\C\mathsf{a}\co \C\pi_{i}&#10;\end{align*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08"/>
  <p:tag name="PICTUREFILESIZE" val="1347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,xspace}  &#10;\usepackage[english]{babel}&#10;\usepackage[dvips,ps,all,color]{xy}&#10;%\CompileMatrices &#10;\xyoption{v2}&#10;\xyoption{curve}&#10;\xyoption{2cell}&#10;\SelectTips{cm}{}  % Tips (of arrows) are in accordance with Computer Modern&#10;\UseAllTwocells&#10;\SilentMatrices&#10;%\UseCrayolaColor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onecat}{\mathbf{1}}&#10;\newcommand{\Operads}{\mathbf{Operads}}&#10;\newcommand{\textlb}{&#10;  \def\labelstyle{\textstyle}&#10;  \def\twocellstyle{\textstyle}}&#10;\newcommand{\scriptlb}{&#10;  \def\labelstyle{\scriptstyle}&#10;  \def\twocellstyle{\scriptstyle}}&#10;\def\compsign{\mathrel&gt;\kern-2pt\joinrel&gt;\kern-2pt\joinrel&gt;}&#10;\newcommand{\comp}{\ensuremath{\mathbin{\compsign}}\xspace}&#10;\newcommand{\arr}{\ensuremath{\mathsf{arr}}\xspace}&#10;\newcommand{\first}{\ensuremath{\mathsf{first}}\xspace}&#10;\newcommand{\second}{\ensuremath{\mathsf{second}}\xspace}&#10;\newcommand{\inar}{\mathsf{inar}}&#10;\newcommand{\outar}{\mathsf{outar}}&#10;\newcommand{\Hom}{\mathrm{Hom}}&#10;\newcommand{\Coalg}[1]{\mathbf{Coalg}_{#1}}&#10;\newcommand{\sem}[1]{\llbracket{#1}\rrbracket}&#10;&#10;\newrgbcolor{wite}{.99 .99 .99}&#10;\newxycolor{lightblue}{.5 .5 .99 rgb}&#10;\def\boar{\ar@*{[|(3)]}}&#10;&#10;&#10;&#10;\begin{document}&#10;\begin{align*}&#10; [\mathbf{MonTh},\mathbf{CAT}]_{\text{pseudo, prod.-pres.}} &amp;\cong&#10; \mathbf{BalMonCAT}\\&#10; &amp;\simeq&#10; \mathbf{MonCAT}&#10;\end{align*}&#10;&#10;\end{document}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467"/>
  <p:tag name="PICTUREFILESIZE" val="2085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3.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def\boar{\ar@*{[|(3)]}}&#10;&#10;\begin{document}&#10;&#10;\begin{displaymath}&#10; \xymatrix@R=.5em@C+3em{&#10;  {\mathbf{Coalg}_{F}}&#10;                \boar[r]^-{\beh}&#10; &amp;&#10;  {\C/Z}&#10; \\&#10;  {\phantom{FXFX}}&#10;                \boar@{|-&gt;}[r]&#10; &amp;&#10;  {\scriptstyle(X\stackrel{\beh(c)}{\longrightarrow} Z)}             &#10;}&#10;\end{displaymath}&#10;&#10;&#10;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269"/>
  <p:tag name="PICTUREFILESIZE" val="1394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numCol="1" rtlCol="0" anchor="ctr"/>
      <a:lstStyle>
        <a:defPPr>
          <a:defRPr kumimoji="1"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8471</TotalTime>
  <Words>1656</Words>
  <Application>Microsoft Office PowerPoint</Application>
  <PresentationFormat>画面に合わせる (4:3)</PresentationFormat>
  <Paragraphs>647</Paragraphs>
  <Slides>47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66" baseType="lpstr">
      <vt:lpstr>Arial</vt:lpstr>
      <vt:lpstr>ＭＳ Ｐゴシック</vt:lpstr>
      <vt:lpstr>Calibri</vt:lpstr>
      <vt:lpstr>Wingdings</vt:lpstr>
      <vt:lpstr>CMMIB10</vt:lpstr>
      <vt:lpstr>CMBSY10</vt:lpstr>
      <vt:lpstr>CMBX12</vt:lpstr>
      <vt:lpstr>cmbsy9</vt:lpstr>
      <vt:lpstr>cmbx10</vt:lpstr>
      <vt:lpstr>cmsy10</vt:lpstr>
      <vt:lpstr>Symbol</vt:lpstr>
      <vt:lpstr>cmbxti10</vt:lpstr>
      <vt:lpstr>Courier New</vt:lpstr>
      <vt:lpstr>cmmi10</vt:lpstr>
      <vt:lpstr>msbm10</vt:lpstr>
      <vt:lpstr>Colonna MT</vt:lpstr>
      <vt:lpstr>Castellar</vt:lpstr>
      <vt:lpstr>AngsanaUPC</vt:lpstr>
      <vt:lpstr>Office テーマ</vt:lpstr>
      <vt:lpstr>Coalgebraic components   in a many-sorted microcosm</vt:lpstr>
      <vt:lpstr>Outline</vt:lpstr>
      <vt:lpstr>スライド 3</vt:lpstr>
      <vt:lpstr>Component calculus</vt:lpstr>
      <vt:lpstr>Component calculus: background</vt:lpstr>
      <vt:lpstr>Components as coalgebras [Barbosa, PhD thesis]</vt:lpstr>
      <vt:lpstr>Component calculus = algebra on CoalgF</vt:lpstr>
      <vt:lpstr>Behavioral view</vt:lpstr>
      <vt:lpstr>Behavior by coinduction</vt:lpstr>
      <vt:lpstr>Another “sequential composition”</vt:lpstr>
      <vt:lpstr>One arises from the other</vt:lpstr>
      <vt:lpstr>Compositionality</vt:lpstr>
      <vt:lpstr>Nested algebraic structure:  the microcosm principle</vt:lpstr>
      <vt:lpstr>Microcosm in macrocosm</vt:lpstr>
      <vt:lpstr>The microcosm principle: a retrospective</vt:lpstr>
      <vt:lpstr>Main result: compositionality</vt:lpstr>
      <vt:lpstr>スライド 17</vt:lpstr>
      <vt:lpstr>The microcosm principle</vt:lpstr>
      <vt:lpstr>Microcosm principle in [MacLane, CWM]</vt:lpstr>
      <vt:lpstr>Lawvere theory L</vt:lpstr>
      <vt:lpstr>Lawvere theory</vt:lpstr>
      <vt:lpstr>Models for Lawvere theory L</vt:lpstr>
      <vt:lpstr>Outer model: L-category</vt:lpstr>
      <vt:lpstr>Inner model: L-object   [cf. Benabou]</vt:lpstr>
      <vt:lpstr>Compositionality theorem</vt:lpstr>
      <vt:lpstr>What’s new (1): many-sorted</vt:lpstr>
      <vt:lpstr>What’s new (2): pseudo alg. str.</vt:lpstr>
      <vt:lpstr>Functorial semantics</vt:lpstr>
      <vt:lpstr>Formalizing pseudo alg. str.</vt:lpstr>
      <vt:lpstr>Formalizing pseudo alg. str.</vt:lpstr>
      <vt:lpstr>Pseudo functorial semantics</vt:lpstr>
      <vt:lpstr>Pseudo functorial semantics</vt:lpstr>
      <vt:lpstr>Compositionality theorem again</vt:lpstr>
      <vt:lpstr>スライド 34</vt:lpstr>
      <vt:lpstr>The calculi</vt:lpstr>
      <vt:lpstr>The calculi</vt:lpstr>
      <vt:lpstr>The calculi</vt:lpstr>
      <vt:lpstr>The calculi</vt:lpstr>
      <vt:lpstr>Our goal</vt:lpstr>
      <vt:lpstr>BTW, in functional programming…</vt:lpstr>
      <vt:lpstr>Categorification</vt:lpstr>
      <vt:lpstr>Proof of the theorem</vt:lpstr>
      <vt:lpstr>Proof of the theorem</vt:lpstr>
      <vt:lpstr>Future work</vt:lpstr>
      <vt:lpstr>Conclusions</vt:lpstr>
      <vt:lpstr>Conclusion</vt:lpstr>
      <vt:lpstr>Compositionality theorem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ichiro</dc:creator>
  <cp:lastModifiedBy>ichiro</cp:lastModifiedBy>
  <cp:revision>103</cp:revision>
  <dcterms:created xsi:type="dcterms:W3CDTF">2009-08-24T08:44:45Z</dcterms:created>
  <dcterms:modified xsi:type="dcterms:W3CDTF">2009-09-07T07:26:05Z</dcterms:modified>
</cp:coreProperties>
</file>